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521" r:id="rId2"/>
    <p:sldId id="316" r:id="rId3"/>
    <p:sldId id="414" r:id="rId4"/>
    <p:sldId id="511" r:id="rId5"/>
    <p:sldId id="469" r:id="rId6"/>
    <p:sldId id="458" r:id="rId7"/>
    <p:sldId id="425" r:id="rId8"/>
    <p:sldId id="490" r:id="rId9"/>
    <p:sldId id="512" r:id="rId10"/>
    <p:sldId id="508" r:id="rId11"/>
    <p:sldId id="509" r:id="rId12"/>
    <p:sldId id="510" r:id="rId13"/>
    <p:sldId id="491" r:id="rId14"/>
    <p:sldId id="513" r:id="rId15"/>
    <p:sldId id="514" r:id="rId16"/>
    <p:sldId id="515" r:id="rId17"/>
    <p:sldId id="516" r:id="rId18"/>
    <p:sldId id="517" r:id="rId19"/>
    <p:sldId id="518" r:id="rId20"/>
    <p:sldId id="492" r:id="rId21"/>
    <p:sldId id="493" r:id="rId22"/>
    <p:sldId id="494" r:id="rId23"/>
    <p:sldId id="495" r:id="rId24"/>
    <p:sldId id="496" r:id="rId25"/>
    <p:sldId id="497" r:id="rId26"/>
    <p:sldId id="498" r:id="rId27"/>
    <p:sldId id="499" r:id="rId28"/>
    <p:sldId id="500" r:id="rId29"/>
    <p:sldId id="501" r:id="rId30"/>
    <p:sldId id="502" r:id="rId31"/>
    <p:sldId id="503" r:id="rId32"/>
    <p:sldId id="504" r:id="rId33"/>
    <p:sldId id="505" r:id="rId34"/>
    <p:sldId id="519" r:id="rId35"/>
    <p:sldId id="520" r:id="rId36"/>
    <p:sldId id="485"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857" autoAdjust="0"/>
  </p:normalViewPr>
  <p:slideViewPr>
    <p:cSldViewPr>
      <p:cViewPr varScale="1">
        <p:scale>
          <a:sx n="111" d="100"/>
          <a:sy n="111" d="100"/>
        </p:scale>
        <p:origin x="-1614" y="-84"/>
      </p:cViewPr>
      <p:guideLst>
        <p:guide orient="horz" pos="2160"/>
        <p:guide pos="2880"/>
      </p:guideLst>
    </p:cSldViewPr>
  </p:slideViewPr>
  <p:notesTextViewPr>
    <p:cViewPr>
      <p:scale>
        <a:sx n="1" d="1"/>
        <a:sy n="1" d="1"/>
      </p:scale>
      <p:origin x="0" y="0"/>
    </p:cViewPr>
  </p:notesTextViewPr>
  <p:sorterViewPr>
    <p:cViewPr>
      <p:scale>
        <a:sx n="70" d="100"/>
        <a:sy n="7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207B9D-BB77-4FE5-A9F5-0999D36B7C0C}" type="datetimeFigureOut">
              <a:rPr lang="en-US" smtClean="0"/>
              <a:pPr/>
              <a:t>9/12/2013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BDC817-3888-46D5-BC47-BBB3EDD982AC}" type="slidenum">
              <a:rPr lang="en-US" smtClean="0"/>
              <a:pPr/>
              <a:t>‹#›</a:t>
            </a:fld>
            <a:endParaRPr lang="en-US"/>
          </a:p>
        </p:txBody>
      </p:sp>
    </p:spTree>
    <p:extLst>
      <p:ext uri="{BB962C8B-B14F-4D97-AF65-F5344CB8AC3E}">
        <p14:creationId xmlns:p14="http://schemas.microsoft.com/office/powerpoint/2010/main" val="3888129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youtube.com/watch?v=VbREsNOx1t8"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1</a:t>
            </a:fld>
            <a:endParaRPr lang="en-US"/>
          </a:p>
        </p:txBody>
      </p:sp>
    </p:spTree>
    <p:extLst>
      <p:ext uri="{BB962C8B-B14F-4D97-AF65-F5344CB8AC3E}">
        <p14:creationId xmlns:p14="http://schemas.microsoft.com/office/powerpoint/2010/main" val="5710137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2637" eaLnBrk="0" fontAlgn="base" hangingPunct="0">
              <a:spcBef>
                <a:spcPct val="30000"/>
              </a:spcBef>
              <a:spcAft>
                <a:spcPct val="0"/>
              </a:spcAft>
              <a:defRPr/>
            </a:pPr>
            <a:r>
              <a:rPr lang="en-US" dirty="0" smtClean="0"/>
              <a:t>Line</a:t>
            </a:r>
            <a:r>
              <a:rPr lang="en-US" baseline="0" dirty="0" smtClean="0"/>
              <a:t> drawing from Wikipedia </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B8F65515-ABC8-452E-AFBB-EFFE2B940C35}" type="slidenum">
              <a:rPr lang="en-US" smtClean="0"/>
              <a:pPr>
                <a:defRPr/>
              </a:pPr>
              <a:t>16</a:t>
            </a:fld>
            <a:endParaRPr lang="en-US"/>
          </a:p>
        </p:txBody>
      </p:sp>
    </p:spTree>
    <p:extLst>
      <p:ext uri="{BB962C8B-B14F-4D97-AF65-F5344CB8AC3E}">
        <p14:creationId xmlns:p14="http://schemas.microsoft.com/office/powerpoint/2010/main" val="29072238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2637" eaLnBrk="0" fontAlgn="base" hangingPunct="0">
              <a:spcBef>
                <a:spcPct val="30000"/>
              </a:spcBef>
              <a:spcAft>
                <a:spcPct val="0"/>
              </a:spcAft>
              <a:defRPr/>
            </a:pPr>
            <a:r>
              <a:rPr lang="en-US" dirty="0" smtClean="0"/>
              <a:t>Line</a:t>
            </a:r>
            <a:r>
              <a:rPr lang="en-US" baseline="0" dirty="0" smtClean="0"/>
              <a:t> drawing from Wikipedia </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B8F65515-ABC8-452E-AFBB-EFFE2B940C35}" type="slidenum">
              <a:rPr lang="en-US" smtClean="0"/>
              <a:pPr>
                <a:defRPr/>
              </a:pPr>
              <a:t>17</a:t>
            </a:fld>
            <a:endParaRPr lang="en-US"/>
          </a:p>
        </p:txBody>
      </p:sp>
    </p:spTree>
    <p:extLst>
      <p:ext uri="{BB962C8B-B14F-4D97-AF65-F5344CB8AC3E}">
        <p14:creationId xmlns:p14="http://schemas.microsoft.com/office/powerpoint/2010/main" val="10318917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2637" eaLnBrk="0" fontAlgn="base" hangingPunct="0">
              <a:spcBef>
                <a:spcPct val="30000"/>
              </a:spcBef>
              <a:spcAft>
                <a:spcPct val="0"/>
              </a:spcAft>
              <a:defRPr/>
            </a:pPr>
            <a:r>
              <a:rPr lang="en-US" dirty="0" smtClean="0"/>
              <a:t>Line</a:t>
            </a:r>
            <a:r>
              <a:rPr lang="en-US" baseline="0" dirty="0" smtClean="0"/>
              <a:t> drawing from Wikipedia </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B8F65515-ABC8-452E-AFBB-EFFE2B940C35}" type="slidenum">
              <a:rPr lang="en-US" smtClean="0"/>
              <a:pPr>
                <a:defRPr/>
              </a:pPr>
              <a:t>18</a:t>
            </a:fld>
            <a:endParaRPr lang="en-US"/>
          </a:p>
        </p:txBody>
      </p:sp>
    </p:spTree>
    <p:extLst>
      <p:ext uri="{BB962C8B-B14F-4D97-AF65-F5344CB8AC3E}">
        <p14:creationId xmlns:p14="http://schemas.microsoft.com/office/powerpoint/2010/main" val="30234274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2637" eaLnBrk="0" fontAlgn="base" hangingPunct="0">
              <a:spcBef>
                <a:spcPct val="30000"/>
              </a:spcBef>
              <a:spcAft>
                <a:spcPct val="0"/>
              </a:spcAft>
              <a:defRPr/>
            </a:pPr>
            <a:r>
              <a:rPr lang="en-US" dirty="0" smtClean="0"/>
              <a:t>Line</a:t>
            </a:r>
            <a:r>
              <a:rPr lang="en-US" baseline="0" dirty="0" smtClean="0"/>
              <a:t> drawing from Wikipedia </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B8F65515-ABC8-452E-AFBB-EFFE2B940C35}" type="slidenum">
              <a:rPr lang="en-US" smtClean="0"/>
              <a:pPr>
                <a:defRPr/>
              </a:pPr>
              <a:t>19</a:t>
            </a:fld>
            <a:endParaRPr lang="en-US"/>
          </a:p>
        </p:txBody>
      </p:sp>
    </p:spTree>
    <p:extLst>
      <p:ext uri="{BB962C8B-B14F-4D97-AF65-F5344CB8AC3E}">
        <p14:creationId xmlns:p14="http://schemas.microsoft.com/office/powerpoint/2010/main" val="41497574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34</a:t>
            </a:fld>
            <a:endParaRPr lang="en-US"/>
          </a:p>
        </p:txBody>
      </p:sp>
    </p:spTree>
    <p:extLst>
      <p:ext uri="{BB962C8B-B14F-4D97-AF65-F5344CB8AC3E}">
        <p14:creationId xmlns:p14="http://schemas.microsoft.com/office/powerpoint/2010/main" val="27413902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35</a:t>
            </a:fld>
            <a:endParaRPr lang="en-US"/>
          </a:p>
        </p:txBody>
      </p:sp>
    </p:spTree>
    <p:extLst>
      <p:ext uri="{BB962C8B-B14F-4D97-AF65-F5344CB8AC3E}">
        <p14:creationId xmlns:p14="http://schemas.microsoft.com/office/powerpoint/2010/main" val="30459030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36</a:t>
            </a:fld>
            <a:endParaRPr lang="en-US"/>
          </a:p>
        </p:txBody>
      </p:sp>
    </p:spTree>
    <p:extLst>
      <p:ext uri="{BB962C8B-B14F-4D97-AF65-F5344CB8AC3E}">
        <p14:creationId xmlns:p14="http://schemas.microsoft.com/office/powerpoint/2010/main" val="1133836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dirty="0" smtClean="0">
                <a:hlinkClick r:id="rId3"/>
              </a:rPr>
              <a:t>http://www.youtube.com/watch?v=VbREsNOx1t8</a:t>
            </a:r>
            <a:r>
              <a:rPr lang="en-US" dirty="0" smtClean="0"/>
              <a:t> – School</a:t>
            </a:r>
            <a:r>
              <a:rPr lang="en-US" baseline="0" dirty="0" smtClean="0"/>
              <a:t>house Rock: Grammar Rock: </a:t>
            </a:r>
            <a:r>
              <a:rPr lang="en-US" sz="1200" b="0" i="0" kern="1200" dirty="0" err="1" smtClean="0">
                <a:solidFill>
                  <a:schemeClr val="tx1"/>
                </a:solidFill>
                <a:effectLst/>
                <a:latin typeface="+mn-lt"/>
                <a:ea typeface="+mn-ea"/>
                <a:cs typeface="+mn-cs"/>
              </a:rPr>
              <a:t>Lolly</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Lolly</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Lolly</a:t>
            </a:r>
            <a:r>
              <a:rPr lang="en-US" sz="1200" b="0" i="0" kern="1200" dirty="0" smtClean="0">
                <a:solidFill>
                  <a:schemeClr val="tx1"/>
                </a:solidFill>
                <a:effectLst/>
                <a:latin typeface="+mn-lt"/>
                <a:ea typeface="+mn-ea"/>
                <a:cs typeface="+mn-cs"/>
              </a:rPr>
              <a:t>, Get Your Adverbs Here </a:t>
            </a:r>
          </a:p>
          <a:p>
            <a:pPr>
              <a:spcBef>
                <a:spcPct val="0"/>
              </a:spcBef>
            </a:pPr>
            <a:r>
              <a:rPr lang="en-US" baseline="0" dirty="0" smtClean="0"/>
              <a:t>Posted in YouTube multiple times </a:t>
            </a: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a:t>
            </a:fld>
            <a:endParaRPr lang="en-US"/>
          </a:p>
        </p:txBody>
      </p:sp>
    </p:spTree>
    <p:extLst>
      <p:ext uri="{BB962C8B-B14F-4D97-AF65-F5344CB8AC3E}">
        <p14:creationId xmlns:p14="http://schemas.microsoft.com/office/powerpoint/2010/main" val="28596312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a:t>
            </a:fld>
            <a:endParaRPr lang="en-US"/>
          </a:p>
        </p:txBody>
      </p:sp>
    </p:spTree>
    <p:extLst>
      <p:ext uri="{BB962C8B-B14F-4D97-AF65-F5344CB8AC3E}">
        <p14:creationId xmlns:p14="http://schemas.microsoft.com/office/powerpoint/2010/main" val="3802330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All the adjectives of the -</a:t>
            </a:r>
            <a:r>
              <a:rPr lang="el-GR" dirty="0" smtClean="0"/>
              <a:t>ων</a:t>
            </a:r>
            <a:r>
              <a:rPr lang="en-US" dirty="0" smtClean="0"/>
              <a:t> -</a:t>
            </a:r>
            <a:r>
              <a:rPr lang="el-GR" dirty="0" smtClean="0"/>
              <a:t>ον</a:t>
            </a:r>
            <a:r>
              <a:rPr lang="en-US" dirty="0" smtClean="0"/>
              <a:t> type  on the vocabulary</a:t>
            </a:r>
            <a:r>
              <a:rPr lang="en-US" baseline="0" dirty="0" smtClean="0"/>
              <a:t> lists are comparatives, so they do not have adverbs of this form. Comparatives will be studied in Unit 16. </a:t>
            </a: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4</a:t>
            </a:fld>
            <a:endParaRPr lang="en-US"/>
          </a:p>
        </p:txBody>
      </p:sp>
    </p:spTree>
    <p:extLst>
      <p:ext uri="{BB962C8B-B14F-4D97-AF65-F5344CB8AC3E}">
        <p14:creationId xmlns:p14="http://schemas.microsoft.com/office/powerpoint/2010/main" val="16198903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5</a:t>
            </a:fld>
            <a:endParaRPr lang="en-US"/>
          </a:p>
        </p:txBody>
      </p:sp>
    </p:spTree>
    <p:extLst>
      <p:ext uri="{BB962C8B-B14F-4D97-AF65-F5344CB8AC3E}">
        <p14:creationId xmlns:p14="http://schemas.microsoft.com/office/powerpoint/2010/main" val="23710373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6</a:t>
            </a:fld>
            <a:endParaRPr lang="en-US"/>
          </a:p>
        </p:txBody>
      </p:sp>
    </p:spTree>
    <p:extLst>
      <p:ext uri="{BB962C8B-B14F-4D97-AF65-F5344CB8AC3E}">
        <p14:creationId xmlns:p14="http://schemas.microsoft.com/office/powerpoint/2010/main" val="41938855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7</a:t>
            </a:fld>
            <a:endParaRPr lang="en-US"/>
          </a:p>
        </p:txBody>
      </p:sp>
    </p:spTree>
    <p:extLst>
      <p:ext uri="{BB962C8B-B14F-4D97-AF65-F5344CB8AC3E}">
        <p14:creationId xmlns:p14="http://schemas.microsoft.com/office/powerpoint/2010/main" val="32742770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68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1ECB7E-5831-421C-8180-C36EDC18B699}" type="slidenum">
              <a:rPr lang="en-US"/>
              <a:pPr fontAlgn="base">
                <a:spcBef>
                  <a:spcPct val="0"/>
                </a:spcBef>
                <a:spcAft>
                  <a:spcPct val="0"/>
                </a:spcAft>
              </a:pPr>
              <a:t>9</a:t>
            </a:fld>
            <a:endParaRPr lang="en-US"/>
          </a:p>
        </p:txBody>
      </p:sp>
    </p:spTree>
    <p:extLst>
      <p:ext uri="{BB962C8B-B14F-4D97-AF65-F5344CB8AC3E}">
        <p14:creationId xmlns:p14="http://schemas.microsoft.com/office/powerpoint/2010/main" val="8991682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Line</a:t>
            </a:r>
            <a:r>
              <a:rPr lang="en-US" baseline="0" dirty="0" smtClean="0"/>
              <a:t> drawing from Wikipedia </a:t>
            </a:r>
            <a:endParaRPr lang="en-US" dirty="0"/>
          </a:p>
        </p:txBody>
      </p:sp>
      <p:sp>
        <p:nvSpPr>
          <p:cNvPr id="4" name="Slide Number Placeholder 3"/>
          <p:cNvSpPr>
            <a:spLocks noGrp="1"/>
          </p:cNvSpPr>
          <p:nvPr>
            <p:ph type="sldNum" sz="quarter" idx="10"/>
          </p:nvPr>
        </p:nvSpPr>
        <p:spPr/>
        <p:txBody>
          <a:bodyPr/>
          <a:lstStyle/>
          <a:p>
            <a:pPr>
              <a:defRPr/>
            </a:pPr>
            <a:fld id="{B8F65515-ABC8-452E-AFBB-EFFE2B940C35}" type="slidenum">
              <a:rPr lang="en-US" smtClean="0"/>
              <a:pPr>
                <a:defRPr/>
              </a:pPr>
              <a:t>15</a:t>
            </a:fld>
            <a:endParaRPr lang="en-US"/>
          </a:p>
        </p:txBody>
      </p:sp>
    </p:spTree>
    <p:extLst>
      <p:ext uri="{BB962C8B-B14F-4D97-AF65-F5344CB8AC3E}">
        <p14:creationId xmlns:p14="http://schemas.microsoft.com/office/powerpoint/2010/main" val="3035566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9/12/2013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895409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9/12/2013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3630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9/12/2013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591096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9/12/2013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029468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803680-D0BC-4BCF-840F-2A0CA9B9CFB5}" type="datetimeFigureOut">
              <a:rPr lang="en-US" smtClean="0"/>
              <a:pPr/>
              <a:t>9/12/2013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164540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803680-D0BC-4BCF-840F-2A0CA9B9CFB5}" type="datetimeFigureOut">
              <a:rPr lang="en-US" smtClean="0"/>
              <a:pPr/>
              <a:t>9/12/2013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575549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803680-D0BC-4BCF-840F-2A0CA9B9CFB5}" type="datetimeFigureOut">
              <a:rPr lang="en-US" smtClean="0"/>
              <a:pPr/>
              <a:t>9/12/2013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52250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803680-D0BC-4BCF-840F-2A0CA9B9CFB5}" type="datetimeFigureOut">
              <a:rPr lang="en-US" smtClean="0"/>
              <a:pPr/>
              <a:t>9/12/2013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2044526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803680-D0BC-4BCF-840F-2A0CA9B9CFB5}" type="datetimeFigureOut">
              <a:rPr lang="en-US" smtClean="0"/>
              <a:pPr/>
              <a:t>9/12/2013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171761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03680-D0BC-4BCF-840F-2A0CA9B9CFB5}" type="datetimeFigureOut">
              <a:rPr lang="en-US" smtClean="0"/>
              <a:pPr/>
              <a:t>9/12/2013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946647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03680-D0BC-4BCF-840F-2A0CA9B9CFB5}" type="datetimeFigureOut">
              <a:rPr lang="en-US" smtClean="0"/>
              <a:pPr/>
              <a:t>9/12/2013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863459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803680-D0BC-4BCF-840F-2A0CA9B9CFB5}" type="datetimeFigureOut">
              <a:rPr lang="en-US" smtClean="0"/>
              <a:pPr/>
              <a:t>9/12/2013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A7A234-9E2C-415E-972C-286DA9D67C79}" type="slidenum">
              <a:rPr lang="en-US" smtClean="0"/>
              <a:pPr/>
              <a:t>‹#›</a:t>
            </a:fld>
            <a:endParaRPr lang="en-US"/>
          </a:p>
        </p:txBody>
      </p:sp>
    </p:spTree>
    <p:extLst>
      <p:ext uri="{BB962C8B-B14F-4D97-AF65-F5344CB8AC3E}">
        <p14:creationId xmlns:p14="http://schemas.microsoft.com/office/powerpoint/2010/main" val="6363631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solidFill>
                  <a:srgbClr val="FFFF00"/>
                </a:solidFill>
                <a:latin typeface="Times New Roman" pitchFamily="18" charset="0"/>
                <a:cs typeface="Times New Roman" pitchFamily="18" charset="0"/>
              </a:rPr>
              <a:t>Ancient Greek for Everyone:</a:t>
            </a:r>
            <a:br>
              <a:rPr lang="en-US" b="1" dirty="0" smtClean="0">
                <a:solidFill>
                  <a:srgbClr val="FFFF00"/>
                </a:solidFill>
                <a:latin typeface="Times New Roman" pitchFamily="18" charset="0"/>
                <a:cs typeface="Times New Roman" pitchFamily="18" charset="0"/>
              </a:rPr>
            </a:br>
            <a:r>
              <a:rPr lang="en-US" b="1" dirty="0" smtClean="0">
                <a:solidFill>
                  <a:srgbClr val="FFFF00"/>
                </a:solidFill>
                <a:latin typeface="Times New Roman" pitchFamily="18" charset="0"/>
                <a:cs typeface="Times New Roman" pitchFamily="18" charset="0"/>
              </a:rPr>
              <a:t>A New Digital Resource for Beginning Greek </a:t>
            </a:r>
            <a:endParaRPr lang="en-US" b="1" dirty="0">
              <a:solidFill>
                <a:srgbClr val="FFFF00"/>
              </a:solidFill>
              <a:latin typeface="Times New Roman" pitchFamily="18" charset="0"/>
              <a:cs typeface="Times New Roman" pitchFamily="18" charset="0"/>
            </a:endParaRPr>
          </a:p>
        </p:txBody>
      </p:sp>
      <p:sp>
        <p:nvSpPr>
          <p:cNvPr id="3" name="Subtitle 2"/>
          <p:cNvSpPr>
            <a:spLocks noGrp="1"/>
          </p:cNvSpPr>
          <p:nvPr>
            <p:ph type="subTitle" idx="1"/>
          </p:nvPr>
        </p:nvSpPr>
        <p:spPr>
          <a:xfrm>
            <a:off x="609600" y="3886200"/>
            <a:ext cx="7391400" cy="2590800"/>
          </a:xfrm>
        </p:spPr>
        <p:txBody>
          <a:bodyPr>
            <a:normAutofit fontScale="92500" lnSpcReduction="10000"/>
          </a:bodyPr>
          <a:lstStyle/>
          <a:p>
            <a:r>
              <a:rPr lang="en-US" dirty="0">
                <a:solidFill>
                  <a:schemeClr val="bg1"/>
                </a:solidFill>
                <a:latin typeface="Times New Roman" pitchFamily="18" charset="0"/>
                <a:cs typeface="Times New Roman" pitchFamily="18" charset="0"/>
              </a:rPr>
              <a:t>a</a:t>
            </a:r>
            <a:r>
              <a:rPr lang="en-US" dirty="0" smtClean="0">
                <a:solidFill>
                  <a:schemeClr val="bg1"/>
                </a:solidFill>
                <a:latin typeface="Times New Roman" pitchFamily="18" charset="0"/>
                <a:cs typeface="Times New Roman" pitchFamily="18" charset="0"/>
              </a:rPr>
              <a:t>s taught at </a:t>
            </a:r>
          </a:p>
          <a:p>
            <a:r>
              <a:rPr lang="en-US" dirty="0" smtClean="0">
                <a:solidFill>
                  <a:schemeClr val="bg1"/>
                </a:solidFill>
                <a:latin typeface="Times New Roman" pitchFamily="18" charset="0"/>
                <a:cs typeface="Times New Roman" pitchFamily="18" charset="0"/>
              </a:rPr>
              <a:t>Louisiana State University</a:t>
            </a:r>
          </a:p>
          <a:p>
            <a:r>
              <a:rPr lang="en-US" dirty="0" smtClean="0">
                <a:solidFill>
                  <a:schemeClr val="bg1"/>
                </a:solidFill>
                <a:latin typeface="Times New Roman" pitchFamily="18" charset="0"/>
                <a:cs typeface="Times New Roman" pitchFamily="18" charset="0"/>
              </a:rPr>
              <a:t>Spring 2013</a:t>
            </a:r>
          </a:p>
          <a:p>
            <a:r>
              <a:rPr lang="en-US" dirty="0" smtClean="0">
                <a:solidFill>
                  <a:schemeClr val="bg1"/>
                </a:solidFill>
                <a:latin typeface="Times New Roman" pitchFamily="18" charset="0"/>
                <a:cs typeface="Times New Roman" pitchFamily="18" charset="0"/>
              </a:rPr>
              <a:t>Albert Watanabe</a:t>
            </a:r>
          </a:p>
          <a:p>
            <a:r>
              <a:rPr lang="en-US" b="1" dirty="0" smtClean="0">
                <a:solidFill>
                  <a:srgbClr val="FFFF00"/>
                </a:solidFill>
                <a:latin typeface="Times New Roman" pitchFamily="18" charset="0"/>
                <a:cs typeface="Times New Roman" pitchFamily="18" charset="0"/>
              </a:rPr>
              <a:t>Unit 14: Adverbs and Numbers</a:t>
            </a:r>
            <a:endParaRPr lang="en-US" b="1"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2052681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b="1" dirty="0" smtClean="0">
              <a:solidFill>
                <a:schemeClr val="bg1"/>
              </a:solidFill>
            </a:endParaRPr>
          </a:p>
        </p:txBody>
      </p:sp>
      <p:sp>
        <p:nvSpPr>
          <p:cNvPr id="34819" name="Rectangle 3"/>
          <p:cNvSpPr>
            <a:spLocks noGrp="1" noChangeArrowheads="1"/>
          </p:cNvSpPr>
          <p:nvPr>
            <p:ph type="body" idx="1"/>
          </p:nvPr>
        </p:nvSpPr>
        <p:spPr/>
        <p:txBody>
          <a:bodyPr/>
          <a:lstStyle/>
          <a:p>
            <a:pPr marL="609600" indent="-609600">
              <a:buFontTx/>
              <a:buNone/>
            </a:pPr>
            <a:r>
              <a:rPr lang="en-US" sz="2800" b="1" dirty="0" smtClean="0">
                <a:solidFill>
                  <a:srgbClr val="FFFF00"/>
                </a:solidFill>
                <a:latin typeface="Times New Roman" pitchFamily="18" charset="0"/>
                <a:cs typeface="Times New Roman" pitchFamily="18" charset="0"/>
              </a:rPr>
              <a:t>Declension of numbers</a:t>
            </a:r>
            <a:r>
              <a:rPr lang="en-US" sz="2800" dirty="0" smtClean="0">
                <a:solidFill>
                  <a:schemeClr val="bg1"/>
                </a:solidFill>
                <a:latin typeface="Times New Roman" pitchFamily="18" charset="0"/>
                <a:cs typeface="Times New Roman" pitchFamily="18" charset="0"/>
              </a:rPr>
              <a:t> </a:t>
            </a:r>
            <a:endParaRPr lang="en-US" sz="2800" b="1" dirty="0" smtClean="0">
              <a:solidFill>
                <a:srgbClr val="FFFF00"/>
              </a:solidFill>
              <a:latin typeface="Times New Roman" pitchFamily="18" charset="0"/>
              <a:cs typeface="Times New Roman" pitchFamily="18" charset="0"/>
            </a:endParaRPr>
          </a:p>
          <a:p>
            <a:pPr marL="609600" indent="-609600"/>
            <a:r>
              <a:rPr lang="en-US" sz="2400" dirty="0" smtClean="0">
                <a:solidFill>
                  <a:schemeClr val="bg1"/>
                </a:solidFill>
                <a:latin typeface="Times New Roman" pitchFamily="18" charset="0"/>
                <a:cs typeface="Times New Roman" pitchFamily="18" charset="0"/>
              </a:rPr>
              <a:t>The number </a:t>
            </a:r>
            <a:r>
              <a:rPr lang="en-US" sz="2400" dirty="0" smtClean="0">
                <a:solidFill>
                  <a:srgbClr val="FFFF00"/>
                </a:solidFill>
                <a:latin typeface="Times New Roman" pitchFamily="18" charset="0"/>
                <a:cs typeface="Times New Roman" pitchFamily="18" charset="0"/>
              </a:rPr>
              <a:t>two</a:t>
            </a:r>
            <a:r>
              <a:rPr lang="en-US" sz="2400" dirty="0" smtClean="0">
                <a:solidFill>
                  <a:schemeClr val="bg1"/>
                </a:solidFill>
                <a:latin typeface="Times New Roman" pitchFamily="18" charset="0"/>
                <a:cs typeface="Times New Roman" pitchFamily="18" charset="0"/>
              </a:rPr>
              <a:t> declines as follows: </a:t>
            </a:r>
            <a:endParaRPr lang="en-US" sz="2400" dirty="0">
              <a:solidFill>
                <a:schemeClr val="bg1"/>
              </a:solidFill>
              <a:latin typeface="Times New Roman" pitchFamily="18" charset="0"/>
              <a:cs typeface="Times New Roman" pitchFamily="18" charset="0"/>
            </a:endParaRPr>
          </a:p>
          <a:p>
            <a:pPr marL="1009650" lvl="1" indent="-609600"/>
            <a:r>
              <a:rPr lang="en-US" sz="2000" dirty="0" smtClean="0">
                <a:solidFill>
                  <a:schemeClr val="bg1"/>
                </a:solidFill>
                <a:latin typeface="Times New Roman" pitchFamily="18" charset="0"/>
                <a:cs typeface="Times New Roman" pitchFamily="18" charset="0"/>
              </a:rPr>
              <a:t>These are the older</a:t>
            </a:r>
            <a:r>
              <a:rPr lang="en-US" sz="2000" dirty="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“dual” endings, lost from most Greek words.  </a:t>
            </a:r>
          </a:p>
        </p:txBody>
      </p:sp>
      <p:sp>
        <p:nvSpPr>
          <p:cNvPr id="34820" name="Text Box 5"/>
          <p:cNvSpPr txBox="1">
            <a:spLocks noChangeArrowheads="1"/>
          </p:cNvSpPr>
          <p:nvPr/>
        </p:nvSpPr>
        <p:spPr bwMode="auto">
          <a:xfrm>
            <a:off x="3581400" y="3733800"/>
            <a:ext cx="199285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u="sng" dirty="0" err="1">
                <a:solidFill>
                  <a:schemeClr val="bg1"/>
                </a:solidFill>
                <a:cs typeface="Times New Roman" pitchFamily="18" charset="0"/>
              </a:rPr>
              <a:t>masc</a:t>
            </a:r>
            <a:r>
              <a:rPr lang="en-US" u="sng" dirty="0">
                <a:solidFill>
                  <a:schemeClr val="bg1"/>
                </a:solidFill>
                <a:cs typeface="Times New Roman" pitchFamily="18" charset="0"/>
              </a:rPr>
              <a:t>/fem/</a:t>
            </a:r>
            <a:r>
              <a:rPr lang="en-US" u="sng" dirty="0" err="1">
                <a:solidFill>
                  <a:schemeClr val="bg1"/>
                </a:solidFill>
                <a:cs typeface="Times New Roman" pitchFamily="18" charset="0"/>
              </a:rPr>
              <a:t>neut</a:t>
            </a:r>
            <a:endParaRPr lang="en-US" u="sng" dirty="0">
              <a:solidFill>
                <a:schemeClr val="bg1"/>
              </a:solidFill>
              <a:cs typeface="Times New Roman" pitchFamily="18" charset="0"/>
            </a:endParaRPr>
          </a:p>
          <a:p>
            <a:pPr eaLnBrk="1" hangingPunct="1"/>
            <a:r>
              <a:rPr lang="en-US" dirty="0">
                <a:solidFill>
                  <a:schemeClr val="bg1"/>
                </a:solidFill>
                <a:cs typeface="Times New Roman" pitchFamily="18" charset="0"/>
              </a:rPr>
              <a:t>Nom. </a:t>
            </a:r>
            <a:r>
              <a:rPr lang="el-GR" b="1" dirty="0">
                <a:solidFill>
                  <a:srgbClr val="FFFF00"/>
                </a:solidFill>
                <a:latin typeface="Palatino Linotype" pitchFamily="18" charset="0"/>
              </a:rPr>
              <a:t>δύο</a:t>
            </a:r>
            <a:r>
              <a:rPr lang="el-GR" b="1" dirty="0">
                <a:solidFill>
                  <a:schemeClr val="bg1"/>
                </a:solidFill>
                <a:latin typeface="Palatino Linotype" pitchFamily="18" charset="0"/>
              </a:rPr>
              <a:t> </a:t>
            </a:r>
            <a:r>
              <a:rPr lang="el-GR" dirty="0">
                <a:solidFill>
                  <a:schemeClr val="bg1"/>
                </a:solidFill>
                <a:latin typeface="Palatino Linotype" pitchFamily="18" charset="0"/>
              </a:rPr>
              <a:t> </a:t>
            </a:r>
            <a:endParaRPr lang="en-US" dirty="0">
              <a:solidFill>
                <a:schemeClr val="bg1"/>
              </a:solidFill>
              <a:latin typeface="Palatino Linotype" pitchFamily="18" charset="0"/>
            </a:endParaRPr>
          </a:p>
          <a:p>
            <a:pPr eaLnBrk="1" hangingPunct="1"/>
            <a:r>
              <a:rPr lang="en-US" dirty="0">
                <a:solidFill>
                  <a:schemeClr val="bg1"/>
                </a:solidFill>
                <a:cs typeface="Times New Roman" pitchFamily="18" charset="0"/>
              </a:rPr>
              <a:t>Gen. </a:t>
            </a:r>
            <a:r>
              <a:rPr lang="el-GR" dirty="0">
                <a:solidFill>
                  <a:schemeClr val="bg1"/>
                </a:solidFill>
                <a:cs typeface="Times New Roman" pitchFamily="18" charset="0"/>
              </a:rPr>
              <a:t> </a:t>
            </a:r>
            <a:r>
              <a:rPr lang="el-GR" b="1" dirty="0">
                <a:solidFill>
                  <a:srgbClr val="FFFF00"/>
                </a:solidFill>
                <a:latin typeface="Palatino Linotype" pitchFamily="18" charset="0"/>
              </a:rPr>
              <a:t>δυοῖν</a:t>
            </a:r>
            <a:r>
              <a:rPr lang="el-GR" dirty="0">
                <a:solidFill>
                  <a:schemeClr val="bg1"/>
                </a:solidFill>
                <a:latin typeface="Palatino Linotype" pitchFamily="18" charset="0"/>
              </a:rPr>
              <a:t> </a:t>
            </a:r>
            <a:endParaRPr lang="en-US" dirty="0">
              <a:solidFill>
                <a:schemeClr val="bg1"/>
              </a:solidFill>
              <a:latin typeface="Palatino Linotype" pitchFamily="18" charset="0"/>
            </a:endParaRPr>
          </a:p>
          <a:p>
            <a:pPr eaLnBrk="1" hangingPunct="1"/>
            <a:r>
              <a:rPr lang="en-US" dirty="0">
                <a:solidFill>
                  <a:schemeClr val="bg1"/>
                </a:solidFill>
                <a:cs typeface="Times New Roman" pitchFamily="18" charset="0"/>
              </a:rPr>
              <a:t>Dat.</a:t>
            </a:r>
            <a:r>
              <a:rPr lang="el-GR" dirty="0">
                <a:solidFill>
                  <a:schemeClr val="bg1"/>
                </a:solidFill>
                <a:cs typeface="Times New Roman" pitchFamily="18" charset="0"/>
              </a:rPr>
              <a:t>   </a:t>
            </a:r>
            <a:r>
              <a:rPr lang="el-GR" b="1" dirty="0">
                <a:solidFill>
                  <a:srgbClr val="FFFF00"/>
                </a:solidFill>
                <a:latin typeface="Palatino Linotype" pitchFamily="18" charset="0"/>
              </a:rPr>
              <a:t>δυοῖν</a:t>
            </a:r>
            <a:r>
              <a:rPr lang="el-GR" dirty="0">
                <a:solidFill>
                  <a:schemeClr val="bg1"/>
                </a:solidFill>
                <a:latin typeface="Palatino Linotype" pitchFamily="18" charset="0"/>
              </a:rPr>
              <a:t> </a:t>
            </a:r>
            <a:endParaRPr lang="en-US" b="1" dirty="0">
              <a:solidFill>
                <a:srgbClr val="FFFF00"/>
              </a:solidFill>
              <a:latin typeface="Palatino Linotype" pitchFamily="18" charset="0"/>
            </a:endParaRPr>
          </a:p>
          <a:p>
            <a:pPr eaLnBrk="1" hangingPunct="1"/>
            <a:r>
              <a:rPr lang="en-US" dirty="0">
                <a:solidFill>
                  <a:schemeClr val="bg1"/>
                </a:solidFill>
                <a:cs typeface="Times New Roman" pitchFamily="18" charset="0"/>
              </a:rPr>
              <a:t>Acc.</a:t>
            </a:r>
            <a:r>
              <a:rPr lang="el-GR" dirty="0">
                <a:solidFill>
                  <a:schemeClr val="bg1"/>
                </a:solidFill>
                <a:cs typeface="Times New Roman" pitchFamily="18" charset="0"/>
              </a:rPr>
              <a:t>  </a:t>
            </a:r>
            <a:r>
              <a:rPr lang="el-GR" dirty="0" smtClean="0">
                <a:solidFill>
                  <a:schemeClr val="bg1"/>
                </a:solidFill>
                <a:cs typeface="Times New Roman" pitchFamily="18" charset="0"/>
              </a:rPr>
              <a:t> </a:t>
            </a:r>
            <a:r>
              <a:rPr lang="el-GR" b="1" dirty="0" smtClean="0">
                <a:solidFill>
                  <a:srgbClr val="FFFF00"/>
                </a:solidFill>
                <a:latin typeface="Palatino Linotype" pitchFamily="18" charset="0"/>
              </a:rPr>
              <a:t>δύο</a:t>
            </a:r>
            <a:r>
              <a:rPr lang="el-GR" b="1" dirty="0" smtClean="0">
                <a:solidFill>
                  <a:schemeClr val="bg1"/>
                </a:solidFill>
                <a:latin typeface="Palatino Linotype" pitchFamily="18" charset="0"/>
              </a:rPr>
              <a:t> </a:t>
            </a:r>
            <a:endParaRPr lang="en-US" b="1" dirty="0">
              <a:solidFill>
                <a:srgbClr val="FFFF00"/>
              </a:solidFill>
              <a:latin typeface="Palatino Linotype" pitchFamily="18" charset="0"/>
            </a:endParaRPr>
          </a:p>
        </p:txBody>
      </p:sp>
    </p:spTree>
    <p:extLst>
      <p:ext uri="{BB962C8B-B14F-4D97-AF65-F5344CB8AC3E}">
        <p14:creationId xmlns:p14="http://schemas.microsoft.com/office/powerpoint/2010/main" val="4209957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b="1" dirty="0" smtClean="0">
              <a:solidFill>
                <a:schemeClr val="bg1"/>
              </a:solidFill>
            </a:endParaRPr>
          </a:p>
        </p:txBody>
      </p:sp>
      <p:sp>
        <p:nvSpPr>
          <p:cNvPr id="35843" name="Rectangle 3"/>
          <p:cNvSpPr>
            <a:spLocks noGrp="1" noChangeArrowheads="1"/>
          </p:cNvSpPr>
          <p:nvPr>
            <p:ph type="body" idx="1"/>
          </p:nvPr>
        </p:nvSpPr>
        <p:spPr/>
        <p:txBody>
          <a:bodyPr/>
          <a:lstStyle/>
          <a:p>
            <a:pPr marL="609600" indent="-609600">
              <a:buFontTx/>
              <a:buNone/>
            </a:pPr>
            <a:r>
              <a:rPr lang="en-US" sz="2800" b="1" dirty="0" smtClean="0">
                <a:solidFill>
                  <a:srgbClr val="FFFF00"/>
                </a:solidFill>
                <a:latin typeface="Times New Roman" pitchFamily="18" charset="0"/>
                <a:cs typeface="Times New Roman" pitchFamily="18" charset="0"/>
              </a:rPr>
              <a:t>Declension of numbers</a:t>
            </a:r>
            <a:r>
              <a:rPr lang="en-US" sz="2800" dirty="0" smtClean="0">
                <a:solidFill>
                  <a:schemeClr val="bg1"/>
                </a:solidFill>
                <a:latin typeface="Times New Roman" pitchFamily="18" charset="0"/>
                <a:cs typeface="Times New Roman" pitchFamily="18" charset="0"/>
              </a:rPr>
              <a:t> </a:t>
            </a:r>
            <a:endParaRPr lang="en-US" sz="2800" b="1" dirty="0" smtClean="0">
              <a:solidFill>
                <a:srgbClr val="FFFF00"/>
              </a:solidFill>
              <a:latin typeface="Times New Roman" pitchFamily="18" charset="0"/>
              <a:cs typeface="Times New Roman" pitchFamily="18" charset="0"/>
            </a:endParaRPr>
          </a:p>
          <a:p>
            <a:pPr marL="609600" indent="-609600"/>
            <a:r>
              <a:rPr lang="en-US" sz="2400" dirty="0" smtClean="0">
                <a:solidFill>
                  <a:schemeClr val="bg1"/>
                </a:solidFill>
                <a:latin typeface="Times New Roman" pitchFamily="18" charset="0"/>
                <a:cs typeface="Times New Roman" pitchFamily="18" charset="0"/>
              </a:rPr>
              <a:t>The number </a:t>
            </a:r>
            <a:r>
              <a:rPr lang="en-US" sz="2400" dirty="0" smtClean="0">
                <a:solidFill>
                  <a:srgbClr val="FFFF00"/>
                </a:solidFill>
                <a:latin typeface="Times New Roman" pitchFamily="18" charset="0"/>
                <a:cs typeface="Times New Roman" pitchFamily="18" charset="0"/>
              </a:rPr>
              <a:t>three</a:t>
            </a:r>
            <a:r>
              <a:rPr lang="en-US" sz="2400" dirty="0" smtClean="0">
                <a:solidFill>
                  <a:schemeClr val="bg1"/>
                </a:solidFill>
                <a:latin typeface="Times New Roman" pitchFamily="18" charset="0"/>
                <a:cs typeface="Times New Roman" pitchFamily="18" charset="0"/>
              </a:rPr>
              <a:t> declines as follows</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(3</a:t>
            </a:r>
            <a:r>
              <a:rPr lang="en-US" sz="2400" baseline="30000" dirty="0" smtClean="0">
                <a:solidFill>
                  <a:schemeClr val="bg1"/>
                </a:solidFill>
                <a:latin typeface="Times New Roman" pitchFamily="18" charset="0"/>
                <a:cs typeface="Times New Roman" pitchFamily="18" charset="0"/>
              </a:rPr>
              <a:t>rd</a:t>
            </a:r>
            <a:r>
              <a:rPr lang="en-US" sz="2400" dirty="0" smtClean="0">
                <a:solidFill>
                  <a:schemeClr val="bg1"/>
                </a:solidFill>
                <a:latin typeface="Times New Roman" pitchFamily="18" charset="0"/>
                <a:cs typeface="Times New Roman" pitchFamily="18" charset="0"/>
              </a:rPr>
              <a:t> declension): </a:t>
            </a:r>
          </a:p>
        </p:txBody>
      </p:sp>
      <p:sp>
        <p:nvSpPr>
          <p:cNvPr id="35844" name="Text Box 4"/>
          <p:cNvSpPr txBox="1">
            <a:spLocks noChangeArrowheads="1"/>
          </p:cNvSpPr>
          <p:nvPr/>
        </p:nvSpPr>
        <p:spPr bwMode="auto">
          <a:xfrm>
            <a:off x="2057400" y="3733800"/>
            <a:ext cx="4800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dirty="0" smtClean="0">
                <a:solidFill>
                  <a:schemeClr val="bg1"/>
                </a:solidFill>
                <a:cs typeface="Times New Roman" pitchFamily="18" charset="0"/>
              </a:rPr>
              <a:t>Nom</a:t>
            </a:r>
            <a:r>
              <a:rPr lang="en-US" dirty="0">
                <a:solidFill>
                  <a:schemeClr val="bg1"/>
                </a:solidFill>
                <a:cs typeface="Times New Roman" pitchFamily="18" charset="0"/>
              </a:rPr>
              <a:t>. </a:t>
            </a:r>
            <a:r>
              <a:rPr lang="en-US" u="sng" dirty="0" err="1">
                <a:solidFill>
                  <a:schemeClr val="bg1"/>
                </a:solidFill>
                <a:cs typeface="Times New Roman" pitchFamily="18" charset="0"/>
              </a:rPr>
              <a:t>masc</a:t>
            </a:r>
            <a:r>
              <a:rPr lang="el-GR" u="sng" dirty="0">
                <a:solidFill>
                  <a:schemeClr val="bg1"/>
                </a:solidFill>
                <a:cs typeface="Times New Roman" pitchFamily="18" charset="0"/>
              </a:rPr>
              <a:t>/</a:t>
            </a:r>
            <a:r>
              <a:rPr lang="en-US" u="sng" dirty="0" smtClean="0">
                <a:solidFill>
                  <a:schemeClr val="bg1"/>
                </a:solidFill>
                <a:cs typeface="Times New Roman" pitchFamily="18" charset="0"/>
              </a:rPr>
              <a:t>fem</a:t>
            </a:r>
            <a:r>
              <a:rPr lang="en-US" dirty="0" smtClean="0">
                <a:solidFill>
                  <a:schemeClr val="bg1"/>
                </a:solidFill>
                <a:cs typeface="Times New Roman" pitchFamily="18" charset="0"/>
              </a:rPr>
              <a:t> </a:t>
            </a:r>
            <a:r>
              <a:rPr lang="el-GR" b="1" dirty="0" smtClean="0">
                <a:solidFill>
                  <a:srgbClr val="FFFF00"/>
                </a:solidFill>
                <a:latin typeface="Palatino Linotype" pitchFamily="18" charset="0"/>
              </a:rPr>
              <a:t>τρεῖς</a:t>
            </a:r>
            <a:r>
              <a:rPr lang="el-GR" b="1" dirty="0" smtClean="0">
                <a:solidFill>
                  <a:schemeClr val="bg1"/>
                </a:solidFill>
                <a:latin typeface="Palatino Linotype" pitchFamily="18" charset="0"/>
              </a:rPr>
              <a:t> </a:t>
            </a:r>
            <a:r>
              <a:rPr lang="en-US" u="sng" dirty="0" smtClean="0">
                <a:solidFill>
                  <a:schemeClr val="bg1"/>
                </a:solidFill>
                <a:cs typeface="Times New Roman" pitchFamily="18" charset="0"/>
              </a:rPr>
              <a:t>neuter</a:t>
            </a:r>
            <a:r>
              <a:rPr lang="en-US" dirty="0" smtClean="0">
                <a:solidFill>
                  <a:schemeClr val="bg1"/>
                </a:solidFill>
                <a:cs typeface="Times New Roman" pitchFamily="18" charset="0"/>
              </a:rPr>
              <a:t> </a:t>
            </a:r>
            <a:r>
              <a:rPr lang="el-GR" b="1" dirty="0" smtClean="0">
                <a:solidFill>
                  <a:srgbClr val="FFFF00"/>
                </a:solidFill>
                <a:latin typeface="Palatino Linotype" pitchFamily="18" charset="0"/>
              </a:rPr>
              <a:t>τρία</a:t>
            </a:r>
            <a:r>
              <a:rPr lang="el-GR" b="1" dirty="0" smtClean="0">
                <a:solidFill>
                  <a:schemeClr val="bg1"/>
                </a:solidFill>
                <a:latin typeface="Palatino Linotype" pitchFamily="18" charset="0"/>
              </a:rPr>
              <a:t> </a:t>
            </a:r>
            <a:r>
              <a:rPr lang="el-GR" dirty="0" smtClean="0">
                <a:solidFill>
                  <a:schemeClr val="bg1"/>
                </a:solidFill>
                <a:latin typeface="Palatino Linotype" pitchFamily="18" charset="0"/>
              </a:rPr>
              <a:t> </a:t>
            </a:r>
            <a:endParaRPr lang="en-US" dirty="0">
              <a:solidFill>
                <a:schemeClr val="bg1"/>
              </a:solidFill>
              <a:latin typeface="Palatino Linotype" pitchFamily="18" charset="0"/>
            </a:endParaRPr>
          </a:p>
          <a:p>
            <a:pPr algn="ctr" eaLnBrk="1" hangingPunct="1"/>
            <a:r>
              <a:rPr lang="en-US" dirty="0">
                <a:solidFill>
                  <a:schemeClr val="bg1"/>
                </a:solidFill>
                <a:cs typeface="Times New Roman" pitchFamily="18" charset="0"/>
              </a:rPr>
              <a:t>Gen. </a:t>
            </a:r>
            <a:r>
              <a:rPr lang="el-GR" dirty="0">
                <a:solidFill>
                  <a:schemeClr val="bg1"/>
                </a:solidFill>
                <a:cs typeface="Times New Roman" pitchFamily="18" charset="0"/>
              </a:rPr>
              <a:t> </a:t>
            </a:r>
            <a:r>
              <a:rPr lang="el-GR" b="1" dirty="0">
                <a:solidFill>
                  <a:srgbClr val="FFFF00"/>
                </a:solidFill>
                <a:latin typeface="Palatino Linotype" pitchFamily="18" charset="0"/>
              </a:rPr>
              <a:t>τριῶν</a:t>
            </a:r>
            <a:r>
              <a:rPr lang="el-GR" dirty="0">
                <a:solidFill>
                  <a:schemeClr val="bg1"/>
                </a:solidFill>
                <a:latin typeface="Palatino Linotype" pitchFamily="18" charset="0"/>
              </a:rPr>
              <a:t> </a:t>
            </a:r>
            <a:endParaRPr lang="en-US" dirty="0">
              <a:solidFill>
                <a:schemeClr val="bg1"/>
              </a:solidFill>
              <a:latin typeface="Palatino Linotype" pitchFamily="18" charset="0"/>
            </a:endParaRPr>
          </a:p>
          <a:p>
            <a:pPr algn="ctr" eaLnBrk="1" hangingPunct="1"/>
            <a:r>
              <a:rPr lang="en-US" dirty="0">
                <a:solidFill>
                  <a:schemeClr val="bg1"/>
                </a:solidFill>
                <a:cs typeface="Times New Roman" pitchFamily="18" charset="0"/>
              </a:rPr>
              <a:t>Dat.</a:t>
            </a:r>
            <a:r>
              <a:rPr lang="el-GR" dirty="0">
                <a:solidFill>
                  <a:schemeClr val="bg1"/>
                </a:solidFill>
                <a:cs typeface="Times New Roman" pitchFamily="18" charset="0"/>
              </a:rPr>
              <a:t>   </a:t>
            </a:r>
            <a:r>
              <a:rPr lang="el-GR" b="1" dirty="0">
                <a:solidFill>
                  <a:srgbClr val="FFFF00"/>
                </a:solidFill>
                <a:latin typeface="Palatino Linotype" pitchFamily="18" charset="0"/>
              </a:rPr>
              <a:t>τρισί</a:t>
            </a:r>
            <a:endParaRPr lang="en-US" b="1" dirty="0">
              <a:solidFill>
                <a:srgbClr val="FFFF00"/>
              </a:solidFill>
              <a:latin typeface="Palatino Linotype" pitchFamily="18" charset="0"/>
            </a:endParaRPr>
          </a:p>
          <a:p>
            <a:pPr algn="ctr" eaLnBrk="1" hangingPunct="1"/>
            <a:r>
              <a:rPr lang="en-US" dirty="0">
                <a:solidFill>
                  <a:schemeClr val="bg1"/>
                </a:solidFill>
                <a:cs typeface="Times New Roman" pitchFamily="18" charset="0"/>
              </a:rPr>
              <a:t>Acc.</a:t>
            </a:r>
            <a:r>
              <a:rPr lang="el-GR" dirty="0">
                <a:solidFill>
                  <a:schemeClr val="bg1"/>
                </a:solidFill>
                <a:cs typeface="Times New Roman" pitchFamily="18" charset="0"/>
              </a:rPr>
              <a:t> </a:t>
            </a:r>
            <a:r>
              <a:rPr lang="en-US" dirty="0">
                <a:solidFill>
                  <a:schemeClr val="bg1"/>
                </a:solidFill>
                <a:cs typeface="Times New Roman" pitchFamily="18" charset="0"/>
              </a:rPr>
              <a:t>= Nom</a:t>
            </a:r>
            <a:r>
              <a:rPr lang="en-US" dirty="0" smtClean="0">
                <a:solidFill>
                  <a:schemeClr val="bg1"/>
                </a:solidFill>
                <a:cs typeface="Times New Roman" pitchFamily="18" charset="0"/>
              </a:rPr>
              <a:t>.</a:t>
            </a:r>
            <a:endParaRPr lang="en-US" b="1" dirty="0">
              <a:solidFill>
                <a:srgbClr val="FFFF00"/>
              </a:solidFill>
              <a:cs typeface="Times New Roman" pitchFamily="18" charset="0"/>
            </a:endParaRPr>
          </a:p>
        </p:txBody>
      </p:sp>
    </p:spTree>
    <p:extLst>
      <p:ext uri="{BB962C8B-B14F-4D97-AF65-F5344CB8AC3E}">
        <p14:creationId xmlns:p14="http://schemas.microsoft.com/office/powerpoint/2010/main" val="2731036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b="1" dirty="0" smtClean="0">
              <a:solidFill>
                <a:schemeClr val="bg1"/>
              </a:solidFill>
            </a:endParaRPr>
          </a:p>
        </p:txBody>
      </p:sp>
      <p:sp>
        <p:nvSpPr>
          <p:cNvPr id="36867" name="Rectangle 3"/>
          <p:cNvSpPr>
            <a:spLocks noGrp="1" noChangeArrowheads="1"/>
          </p:cNvSpPr>
          <p:nvPr>
            <p:ph type="body" idx="1"/>
          </p:nvPr>
        </p:nvSpPr>
        <p:spPr/>
        <p:txBody>
          <a:bodyPr/>
          <a:lstStyle/>
          <a:p>
            <a:pPr marL="609600" indent="-609600">
              <a:buFontTx/>
              <a:buNone/>
            </a:pPr>
            <a:r>
              <a:rPr lang="en-US" sz="2800" b="1" dirty="0" smtClean="0">
                <a:solidFill>
                  <a:srgbClr val="FFFF00"/>
                </a:solidFill>
                <a:latin typeface="Times New Roman" pitchFamily="18" charset="0"/>
                <a:cs typeface="Times New Roman" pitchFamily="18" charset="0"/>
              </a:rPr>
              <a:t>Declension of numbers</a:t>
            </a:r>
            <a:r>
              <a:rPr lang="en-US" sz="2800" dirty="0" smtClean="0">
                <a:solidFill>
                  <a:schemeClr val="bg1"/>
                </a:solidFill>
                <a:latin typeface="Times New Roman" pitchFamily="18" charset="0"/>
                <a:cs typeface="Times New Roman" pitchFamily="18" charset="0"/>
              </a:rPr>
              <a:t> </a:t>
            </a:r>
            <a:endParaRPr lang="en-US" sz="2800" b="1" dirty="0" smtClean="0">
              <a:solidFill>
                <a:srgbClr val="FFFF00"/>
              </a:solidFill>
              <a:latin typeface="Times New Roman" pitchFamily="18" charset="0"/>
              <a:cs typeface="Times New Roman" pitchFamily="18" charset="0"/>
            </a:endParaRPr>
          </a:p>
          <a:p>
            <a:pPr marL="609600" indent="-609600"/>
            <a:r>
              <a:rPr lang="en-US" sz="2400" dirty="0" smtClean="0">
                <a:solidFill>
                  <a:schemeClr val="bg1"/>
                </a:solidFill>
                <a:latin typeface="Times New Roman" pitchFamily="18" charset="0"/>
                <a:cs typeface="Times New Roman" pitchFamily="18" charset="0"/>
              </a:rPr>
              <a:t>The number </a:t>
            </a:r>
            <a:r>
              <a:rPr lang="en-US" sz="2400" dirty="0" smtClean="0">
                <a:solidFill>
                  <a:srgbClr val="FFFF00"/>
                </a:solidFill>
                <a:latin typeface="Times New Roman" pitchFamily="18" charset="0"/>
                <a:cs typeface="Times New Roman" pitchFamily="18" charset="0"/>
              </a:rPr>
              <a:t>four</a:t>
            </a:r>
            <a:r>
              <a:rPr lang="en-US" sz="2400" dirty="0" smtClean="0">
                <a:solidFill>
                  <a:schemeClr val="bg1"/>
                </a:solidFill>
                <a:latin typeface="Times New Roman" pitchFamily="18" charset="0"/>
                <a:cs typeface="Times New Roman" pitchFamily="18" charset="0"/>
              </a:rPr>
              <a:t> declines as follows</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(3</a:t>
            </a:r>
            <a:r>
              <a:rPr lang="en-US" sz="2400" baseline="30000" dirty="0" smtClean="0">
                <a:solidFill>
                  <a:schemeClr val="bg1"/>
                </a:solidFill>
                <a:latin typeface="Times New Roman" pitchFamily="18" charset="0"/>
                <a:cs typeface="Times New Roman" pitchFamily="18" charset="0"/>
              </a:rPr>
              <a:t>rd</a:t>
            </a:r>
            <a:r>
              <a:rPr lang="en-US" sz="2400" dirty="0" smtClean="0">
                <a:solidFill>
                  <a:schemeClr val="bg1"/>
                </a:solidFill>
                <a:latin typeface="Times New Roman" pitchFamily="18" charset="0"/>
                <a:cs typeface="Times New Roman" pitchFamily="18" charset="0"/>
              </a:rPr>
              <a:t> declension): </a:t>
            </a:r>
          </a:p>
        </p:txBody>
      </p:sp>
      <p:sp>
        <p:nvSpPr>
          <p:cNvPr id="6" name="Text Box 4"/>
          <p:cNvSpPr txBox="1">
            <a:spLocks noChangeArrowheads="1"/>
          </p:cNvSpPr>
          <p:nvPr/>
        </p:nvSpPr>
        <p:spPr bwMode="auto">
          <a:xfrm>
            <a:off x="1638300" y="3733800"/>
            <a:ext cx="5943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dirty="0" smtClean="0">
                <a:solidFill>
                  <a:schemeClr val="bg1"/>
                </a:solidFill>
                <a:cs typeface="Times New Roman" pitchFamily="18" charset="0"/>
              </a:rPr>
              <a:t>Nom</a:t>
            </a:r>
            <a:r>
              <a:rPr lang="en-US" dirty="0">
                <a:solidFill>
                  <a:schemeClr val="bg1"/>
                </a:solidFill>
                <a:cs typeface="Times New Roman" pitchFamily="18" charset="0"/>
              </a:rPr>
              <a:t>. </a:t>
            </a:r>
            <a:r>
              <a:rPr lang="en-US" u="sng" dirty="0" err="1">
                <a:solidFill>
                  <a:schemeClr val="bg1"/>
                </a:solidFill>
                <a:cs typeface="Times New Roman" pitchFamily="18" charset="0"/>
              </a:rPr>
              <a:t>masc</a:t>
            </a:r>
            <a:r>
              <a:rPr lang="el-GR" u="sng" dirty="0">
                <a:solidFill>
                  <a:schemeClr val="bg1"/>
                </a:solidFill>
                <a:cs typeface="Times New Roman" pitchFamily="18" charset="0"/>
              </a:rPr>
              <a:t>/</a:t>
            </a:r>
            <a:r>
              <a:rPr lang="en-US" u="sng" dirty="0" smtClean="0">
                <a:solidFill>
                  <a:schemeClr val="bg1"/>
                </a:solidFill>
                <a:cs typeface="Times New Roman" pitchFamily="18" charset="0"/>
              </a:rPr>
              <a:t>fem</a:t>
            </a:r>
            <a:r>
              <a:rPr lang="en-US" dirty="0" smtClean="0">
                <a:solidFill>
                  <a:schemeClr val="bg1"/>
                </a:solidFill>
                <a:cs typeface="Times New Roman" pitchFamily="18" charset="0"/>
              </a:rPr>
              <a:t> </a:t>
            </a:r>
            <a:r>
              <a:rPr lang="el-GR" b="1" dirty="0">
                <a:solidFill>
                  <a:srgbClr val="FFFF00"/>
                </a:solidFill>
                <a:latin typeface="Palatino Linotype" pitchFamily="18" charset="0"/>
              </a:rPr>
              <a:t>τέτταρες</a:t>
            </a:r>
            <a:r>
              <a:rPr lang="el-GR" b="1" dirty="0">
                <a:solidFill>
                  <a:schemeClr val="bg1"/>
                </a:solidFill>
                <a:latin typeface="Palatino Linotype" pitchFamily="18" charset="0"/>
              </a:rPr>
              <a:t> </a:t>
            </a:r>
            <a:r>
              <a:rPr lang="en-US" u="sng" dirty="0" smtClean="0">
                <a:solidFill>
                  <a:schemeClr val="bg1"/>
                </a:solidFill>
                <a:cs typeface="Times New Roman" pitchFamily="18" charset="0"/>
              </a:rPr>
              <a:t>neuter</a:t>
            </a:r>
            <a:r>
              <a:rPr lang="en-US" dirty="0" smtClean="0">
                <a:solidFill>
                  <a:schemeClr val="bg1"/>
                </a:solidFill>
                <a:cs typeface="Times New Roman" pitchFamily="18" charset="0"/>
              </a:rPr>
              <a:t> </a:t>
            </a:r>
            <a:r>
              <a:rPr lang="el-GR" b="1" dirty="0">
                <a:solidFill>
                  <a:srgbClr val="FFFF00"/>
                </a:solidFill>
                <a:latin typeface="Palatino Linotype" pitchFamily="18" charset="0"/>
              </a:rPr>
              <a:t>τέτταρα</a:t>
            </a:r>
            <a:endParaRPr lang="en-US" dirty="0">
              <a:solidFill>
                <a:schemeClr val="bg1"/>
              </a:solidFill>
              <a:latin typeface="Palatino Linotype" pitchFamily="18" charset="0"/>
            </a:endParaRPr>
          </a:p>
          <a:p>
            <a:pPr algn="ctr" eaLnBrk="1" hangingPunct="1"/>
            <a:r>
              <a:rPr lang="en-US" dirty="0">
                <a:solidFill>
                  <a:schemeClr val="bg1"/>
                </a:solidFill>
                <a:cs typeface="Times New Roman" pitchFamily="18" charset="0"/>
              </a:rPr>
              <a:t>Gen. </a:t>
            </a:r>
            <a:r>
              <a:rPr lang="el-GR" b="1" dirty="0">
                <a:solidFill>
                  <a:srgbClr val="FFFF00"/>
                </a:solidFill>
                <a:latin typeface="Palatino Linotype" pitchFamily="18" charset="0"/>
              </a:rPr>
              <a:t>τεττάρων</a:t>
            </a:r>
            <a:r>
              <a:rPr lang="el-GR" dirty="0">
                <a:solidFill>
                  <a:schemeClr val="bg1"/>
                </a:solidFill>
                <a:latin typeface="Palatino Linotype" pitchFamily="18" charset="0"/>
              </a:rPr>
              <a:t> </a:t>
            </a:r>
            <a:endParaRPr lang="en-US" dirty="0">
              <a:solidFill>
                <a:schemeClr val="bg1"/>
              </a:solidFill>
              <a:latin typeface="Palatino Linotype" pitchFamily="18" charset="0"/>
            </a:endParaRPr>
          </a:p>
          <a:p>
            <a:pPr algn="ctr" eaLnBrk="1" hangingPunct="1"/>
            <a:r>
              <a:rPr lang="en-US" dirty="0">
                <a:solidFill>
                  <a:schemeClr val="bg1"/>
                </a:solidFill>
                <a:cs typeface="Times New Roman" pitchFamily="18" charset="0"/>
              </a:rPr>
              <a:t>Dat.</a:t>
            </a:r>
            <a:r>
              <a:rPr lang="el-GR" dirty="0">
                <a:solidFill>
                  <a:schemeClr val="bg1"/>
                </a:solidFill>
                <a:cs typeface="Times New Roman" pitchFamily="18" charset="0"/>
              </a:rPr>
              <a:t> </a:t>
            </a:r>
            <a:r>
              <a:rPr lang="el-GR" b="1" dirty="0">
                <a:solidFill>
                  <a:srgbClr val="FFFF00"/>
                </a:solidFill>
                <a:latin typeface="Palatino Linotype" pitchFamily="18" charset="0"/>
              </a:rPr>
              <a:t>τέτταρσι</a:t>
            </a:r>
            <a:endParaRPr lang="en-US" b="1" dirty="0">
              <a:solidFill>
                <a:srgbClr val="FFFF00"/>
              </a:solidFill>
              <a:latin typeface="Palatino Linotype" pitchFamily="18" charset="0"/>
            </a:endParaRPr>
          </a:p>
          <a:p>
            <a:pPr algn="ctr" eaLnBrk="1" hangingPunct="1"/>
            <a:r>
              <a:rPr lang="en-US" dirty="0">
                <a:solidFill>
                  <a:schemeClr val="bg1"/>
                </a:solidFill>
                <a:cs typeface="Times New Roman" pitchFamily="18" charset="0"/>
              </a:rPr>
              <a:t>Acc.</a:t>
            </a:r>
            <a:r>
              <a:rPr lang="el-GR" dirty="0">
                <a:solidFill>
                  <a:schemeClr val="bg1"/>
                </a:solidFill>
                <a:cs typeface="Times New Roman" pitchFamily="18" charset="0"/>
              </a:rPr>
              <a:t> </a:t>
            </a:r>
            <a:r>
              <a:rPr lang="en-US" u="sng" dirty="0" err="1">
                <a:solidFill>
                  <a:schemeClr val="bg1"/>
                </a:solidFill>
                <a:cs typeface="Times New Roman" pitchFamily="18" charset="0"/>
              </a:rPr>
              <a:t>masc</a:t>
            </a:r>
            <a:r>
              <a:rPr lang="el-GR" u="sng" dirty="0">
                <a:solidFill>
                  <a:schemeClr val="bg1"/>
                </a:solidFill>
                <a:cs typeface="Times New Roman" pitchFamily="18" charset="0"/>
              </a:rPr>
              <a:t>/</a:t>
            </a:r>
            <a:r>
              <a:rPr lang="en-US" u="sng" dirty="0">
                <a:solidFill>
                  <a:schemeClr val="bg1"/>
                </a:solidFill>
                <a:cs typeface="Times New Roman" pitchFamily="18" charset="0"/>
              </a:rPr>
              <a:t>fem</a:t>
            </a:r>
            <a:r>
              <a:rPr lang="en-US" dirty="0">
                <a:solidFill>
                  <a:schemeClr val="bg1"/>
                </a:solidFill>
                <a:cs typeface="Times New Roman" pitchFamily="18" charset="0"/>
              </a:rPr>
              <a:t> </a:t>
            </a:r>
            <a:r>
              <a:rPr lang="el-GR" b="1" dirty="0">
                <a:solidFill>
                  <a:srgbClr val="FFFF00"/>
                </a:solidFill>
                <a:latin typeface="Palatino Linotype" pitchFamily="18" charset="0"/>
              </a:rPr>
              <a:t>τέτταρας</a:t>
            </a:r>
            <a:r>
              <a:rPr lang="el-GR" b="1" dirty="0">
                <a:solidFill>
                  <a:schemeClr val="bg1"/>
                </a:solidFill>
                <a:latin typeface="Palatino Linotype" pitchFamily="18" charset="0"/>
              </a:rPr>
              <a:t> </a:t>
            </a:r>
            <a:r>
              <a:rPr lang="en-US" u="sng" dirty="0" smtClean="0">
                <a:solidFill>
                  <a:schemeClr val="bg1"/>
                </a:solidFill>
                <a:cs typeface="Times New Roman" pitchFamily="18" charset="0"/>
              </a:rPr>
              <a:t>neuter</a:t>
            </a:r>
            <a:r>
              <a:rPr lang="en-US" dirty="0" smtClean="0">
                <a:solidFill>
                  <a:schemeClr val="bg1"/>
                </a:solidFill>
                <a:cs typeface="Times New Roman" pitchFamily="18" charset="0"/>
              </a:rPr>
              <a:t> </a:t>
            </a:r>
            <a:r>
              <a:rPr lang="el-GR" b="1" dirty="0">
                <a:solidFill>
                  <a:srgbClr val="FFFF00"/>
                </a:solidFill>
                <a:latin typeface="Palatino Linotype" pitchFamily="18" charset="0"/>
              </a:rPr>
              <a:t>τέτταρα</a:t>
            </a:r>
            <a:endParaRPr lang="en-US" dirty="0">
              <a:solidFill>
                <a:schemeClr val="bg1"/>
              </a:solidFill>
              <a:latin typeface="Palatino Linotype" pitchFamily="18" charset="0"/>
            </a:endParaRPr>
          </a:p>
        </p:txBody>
      </p:sp>
    </p:spTree>
    <p:extLst>
      <p:ext uri="{BB962C8B-B14F-4D97-AF65-F5344CB8AC3E}">
        <p14:creationId xmlns:p14="http://schemas.microsoft.com/office/powerpoint/2010/main" val="3501322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b="1" dirty="0" smtClean="0">
              <a:solidFill>
                <a:schemeClr val="bg1"/>
              </a:solidFill>
            </a:endParaRPr>
          </a:p>
        </p:txBody>
      </p:sp>
      <p:sp>
        <p:nvSpPr>
          <p:cNvPr id="17411" name="Rectangle 3"/>
          <p:cNvSpPr>
            <a:spLocks noGrp="1" noChangeArrowheads="1"/>
          </p:cNvSpPr>
          <p:nvPr>
            <p:ph type="body" idx="1"/>
          </p:nvPr>
        </p:nvSpPr>
        <p:spPr>
          <a:xfrm>
            <a:off x="685800" y="1981200"/>
            <a:ext cx="7772400" cy="4648200"/>
          </a:xfrm>
        </p:spPr>
        <p:txBody>
          <a:bodyPr/>
          <a:lstStyle/>
          <a:p>
            <a:pPr marL="609600" indent="-609600">
              <a:buFontTx/>
              <a:buNone/>
            </a:pPr>
            <a:r>
              <a:rPr lang="en-US" sz="2800" b="1" dirty="0" smtClean="0">
                <a:solidFill>
                  <a:srgbClr val="FFFF00"/>
                </a:solidFill>
                <a:latin typeface="Times New Roman" pitchFamily="18" charset="0"/>
                <a:cs typeface="Times New Roman" pitchFamily="18" charset="0"/>
              </a:rPr>
              <a:t>Numbers</a:t>
            </a:r>
            <a:r>
              <a:rPr lang="el-GR" sz="2800" dirty="0" smtClean="0">
                <a:solidFill>
                  <a:schemeClr val="bg1"/>
                </a:solidFill>
                <a:latin typeface="Times New Roman" pitchFamily="18" charset="0"/>
                <a:cs typeface="Times New Roman" pitchFamily="18" charset="0"/>
              </a:rPr>
              <a:t> </a:t>
            </a:r>
            <a:endParaRPr lang="en-US" b="1" dirty="0" smtClean="0">
              <a:solidFill>
                <a:srgbClr val="FFFF00"/>
              </a:solidFill>
              <a:latin typeface="Times New Roman" pitchFamily="18" charset="0"/>
              <a:cs typeface="Times New Roman" pitchFamily="18" charset="0"/>
            </a:endParaRPr>
          </a:p>
          <a:p>
            <a:pPr marL="609600" indent="-609600"/>
            <a:r>
              <a:rPr lang="en-US" sz="2400" dirty="0" smtClean="0">
                <a:solidFill>
                  <a:schemeClr val="bg1"/>
                </a:solidFill>
                <a:latin typeface="Times New Roman" pitchFamily="18" charset="0"/>
                <a:cs typeface="Times New Roman" pitchFamily="18" charset="0"/>
              </a:rPr>
              <a:t>Ancient Greek normally writes out </a:t>
            </a:r>
            <a:r>
              <a:rPr lang="en-US" sz="2400" dirty="0" smtClean="0">
                <a:solidFill>
                  <a:srgbClr val="FFFF00"/>
                </a:solidFill>
                <a:latin typeface="Times New Roman" pitchFamily="18" charset="0"/>
                <a:cs typeface="Times New Roman" pitchFamily="18" charset="0"/>
              </a:rPr>
              <a:t>cardinal numbers</a:t>
            </a:r>
            <a:r>
              <a:rPr lang="en-US" sz="2400" dirty="0" smtClean="0">
                <a:solidFill>
                  <a:schemeClr val="bg1"/>
                </a:solidFill>
                <a:latin typeface="Times New Roman" pitchFamily="18" charset="0"/>
                <a:cs typeface="Times New Roman" pitchFamily="18" charset="0"/>
              </a:rPr>
              <a:t>:</a:t>
            </a:r>
          </a:p>
          <a:p>
            <a:pPr marL="609600" indent="-609600">
              <a:buFontTx/>
              <a:buNone/>
            </a:pPr>
            <a:r>
              <a:rPr lang="en-US" sz="2800" dirty="0" smtClean="0">
                <a:solidFill>
                  <a:schemeClr val="bg1"/>
                </a:solidFill>
                <a:latin typeface="Times New Roman" pitchFamily="18" charset="0"/>
                <a:cs typeface="Times New Roman" pitchFamily="18" charset="0"/>
              </a:rPr>
              <a:t>five: </a:t>
            </a:r>
            <a:r>
              <a:rPr lang="el-GR" sz="2800" dirty="0" smtClean="0">
                <a:solidFill>
                  <a:srgbClr val="FFFF00"/>
                </a:solidFill>
                <a:latin typeface="Palatino Linotype" pitchFamily="18" charset="0"/>
              </a:rPr>
              <a:t>πέντε</a:t>
            </a:r>
          </a:p>
          <a:p>
            <a:pPr marL="609600" indent="-609600">
              <a:buFontTx/>
              <a:buNone/>
            </a:pPr>
            <a:r>
              <a:rPr lang="en-US" sz="2800" dirty="0" smtClean="0">
                <a:solidFill>
                  <a:schemeClr val="bg1"/>
                </a:solidFill>
                <a:latin typeface="Times New Roman" pitchFamily="18" charset="0"/>
                <a:cs typeface="Times New Roman" pitchFamily="18" charset="0"/>
              </a:rPr>
              <a:t>six: </a:t>
            </a:r>
            <a:r>
              <a:rPr lang="el-GR" sz="2800" dirty="0" smtClean="0">
                <a:solidFill>
                  <a:srgbClr val="FFFF00"/>
                </a:solidFill>
                <a:latin typeface="Palatino Linotype" pitchFamily="18" charset="0"/>
              </a:rPr>
              <a:t>ἕξ</a:t>
            </a:r>
          </a:p>
          <a:p>
            <a:pPr marL="609600" indent="-609600">
              <a:buFontTx/>
              <a:buNone/>
            </a:pPr>
            <a:r>
              <a:rPr lang="en-US" sz="2800" dirty="0" smtClean="0">
                <a:solidFill>
                  <a:schemeClr val="bg1"/>
                </a:solidFill>
                <a:latin typeface="Times New Roman" pitchFamily="18" charset="0"/>
                <a:cs typeface="Times New Roman" pitchFamily="18" charset="0"/>
              </a:rPr>
              <a:t>seven: </a:t>
            </a:r>
            <a:r>
              <a:rPr lang="el-GR" sz="2800" dirty="0" smtClean="0">
                <a:solidFill>
                  <a:srgbClr val="FFFF00"/>
                </a:solidFill>
                <a:latin typeface="Palatino Linotype" pitchFamily="18" charset="0"/>
              </a:rPr>
              <a:t>ἑπτά</a:t>
            </a:r>
          </a:p>
          <a:p>
            <a:pPr marL="609600" indent="-609600">
              <a:buFontTx/>
              <a:buNone/>
            </a:pPr>
            <a:r>
              <a:rPr lang="en-US" sz="2800" dirty="0" smtClean="0">
                <a:solidFill>
                  <a:schemeClr val="bg1"/>
                </a:solidFill>
                <a:latin typeface="Times New Roman" pitchFamily="18" charset="0"/>
                <a:cs typeface="Times New Roman" pitchFamily="18" charset="0"/>
              </a:rPr>
              <a:t>eight: </a:t>
            </a:r>
            <a:r>
              <a:rPr lang="el-GR" sz="2800" dirty="0" smtClean="0">
                <a:solidFill>
                  <a:srgbClr val="FFFF00"/>
                </a:solidFill>
                <a:latin typeface="Palatino Linotype" pitchFamily="18" charset="0"/>
              </a:rPr>
              <a:t>ὀκτώ</a:t>
            </a:r>
          </a:p>
          <a:p>
            <a:pPr marL="609600" indent="-609600">
              <a:buFontTx/>
              <a:buNone/>
            </a:pPr>
            <a:r>
              <a:rPr lang="en-US" sz="2800" dirty="0" smtClean="0">
                <a:solidFill>
                  <a:schemeClr val="bg1"/>
                </a:solidFill>
                <a:latin typeface="Times New Roman" pitchFamily="18" charset="0"/>
                <a:cs typeface="Times New Roman" pitchFamily="18" charset="0"/>
              </a:rPr>
              <a:t>nine: </a:t>
            </a:r>
            <a:r>
              <a:rPr lang="el-GR" sz="2800" dirty="0" smtClean="0">
                <a:solidFill>
                  <a:srgbClr val="FFFF00"/>
                </a:solidFill>
                <a:latin typeface="Palatino Linotype" pitchFamily="18" charset="0"/>
              </a:rPr>
              <a:t>ἐννέα</a:t>
            </a:r>
          </a:p>
          <a:p>
            <a:pPr marL="609600" indent="-609600">
              <a:buFontTx/>
              <a:buNone/>
            </a:pPr>
            <a:r>
              <a:rPr lang="en-US" sz="2800" dirty="0" smtClean="0">
                <a:solidFill>
                  <a:schemeClr val="bg1"/>
                </a:solidFill>
                <a:latin typeface="Times New Roman" pitchFamily="18" charset="0"/>
                <a:cs typeface="Times New Roman" pitchFamily="18" charset="0"/>
              </a:rPr>
              <a:t>ten: </a:t>
            </a:r>
            <a:r>
              <a:rPr lang="el-GR" sz="2800" dirty="0" smtClean="0">
                <a:solidFill>
                  <a:srgbClr val="FFFF00"/>
                </a:solidFill>
                <a:latin typeface="Palatino Linotype" pitchFamily="18" charset="0"/>
              </a:rPr>
              <a:t>δέκα</a:t>
            </a:r>
          </a:p>
        </p:txBody>
      </p:sp>
    </p:spTree>
    <p:extLst>
      <p:ext uri="{BB962C8B-B14F-4D97-AF65-F5344CB8AC3E}">
        <p14:creationId xmlns:p14="http://schemas.microsoft.com/office/powerpoint/2010/main" val="8450844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133123" name="Content Placeholder 2"/>
          <p:cNvSpPr>
            <a:spLocks noGrp="1"/>
          </p:cNvSpPr>
          <p:nvPr>
            <p:ph idx="1"/>
          </p:nvPr>
        </p:nvSpPr>
        <p:spPr>
          <a:xfrm>
            <a:off x="685800" y="1600200"/>
            <a:ext cx="7772400" cy="4114800"/>
          </a:xfrm>
        </p:spPr>
        <p:txBody>
          <a:bodyPr/>
          <a:lstStyle/>
          <a:p>
            <a:r>
              <a:rPr lang="el-GR" sz="2800" dirty="0" smtClean="0">
                <a:solidFill>
                  <a:schemeClr val="bg1"/>
                </a:solidFill>
                <a:latin typeface="Palatino Linotype" pitchFamily="18" charset="0"/>
              </a:rPr>
              <a:t>πέντε </a:t>
            </a:r>
            <a:r>
              <a:rPr lang="en-US" sz="2800" dirty="0" smtClean="0">
                <a:solidFill>
                  <a:schemeClr val="bg1"/>
                </a:solidFill>
                <a:latin typeface="Palatino Linotype" pitchFamily="18" charset="0"/>
              </a:rPr>
              <a:t>five </a:t>
            </a:r>
            <a:endParaRPr lang="el-GR" sz="2800" dirty="0" smtClean="0">
              <a:solidFill>
                <a:schemeClr val="bg1"/>
              </a:solidFill>
              <a:latin typeface="Palatino Linotype" pitchFamily="18" charset="0"/>
            </a:endParaRPr>
          </a:p>
          <a:p>
            <a:r>
              <a:rPr lang="el-GR" sz="2800" dirty="0" smtClean="0">
                <a:solidFill>
                  <a:schemeClr val="bg1"/>
                </a:solidFill>
                <a:latin typeface="Palatino Linotype" pitchFamily="18" charset="0"/>
              </a:rPr>
              <a:t>ἕξ </a:t>
            </a:r>
            <a:r>
              <a:rPr lang="en-US" sz="2800" dirty="0" smtClean="0">
                <a:solidFill>
                  <a:schemeClr val="bg1"/>
                </a:solidFill>
                <a:latin typeface="Palatino Linotype" pitchFamily="18" charset="0"/>
              </a:rPr>
              <a:t>six </a:t>
            </a:r>
            <a:endParaRPr lang="el-GR" sz="2800" dirty="0" smtClean="0">
              <a:solidFill>
                <a:schemeClr val="bg1"/>
              </a:solidFill>
              <a:latin typeface="Palatino Linotype" pitchFamily="18" charset="0"/>
            </a:endParaRPr>
          </a:p>
          <a:p>
            <a:r>
              <a:rPr lang="el-GR" sz="2800" dirty="0" smtClean="0">
                <a:solidFill>
                  <a:schemeClr val="bg1"/>
                </a:solidFill>
                <a:latin typeface="Palatino Linotype" pitchFamily="18" charset="0"/>
              </a:rPr>
              <a:t>ἑπτά </a:t>
            </a:r>
            <a:r>
              <a:rPr lang="en-US" sz="2800" dirty="0" smtClean="0">
                <a:solidFill>
                  <a:schemeClr val="bg1"/>
                </a:solidFill>
                <a:latin typeface="Palatino Linotype" pitchFamily="18" charset="0"/>
              </a:rPr>
              <a:t>seven </a:t>
            </a:r>
            <a:endParaRPr lang="el-GR" sz="2800" dirty="0" smtClean="0">
              <a:solidFill>
                <a:schemeClr val="bg1"/>
              </a:solidFill>
              <a:latin typeface="Palatino Linotype" pitchFamily="18" charset="0"/>
            </a:endParaRPr>
          </a:p>
          <a:p>
            <a:r>
              <a:rPr lang="el-GR" sz="2800" dirty="0" smtClean="0">
                <a:solidFill>
                  <a:schemeClr val="bg1"/>
                </a:solidFill>
                <a:latin typeface="Palatino Linotype" pitchFamily="18" charset="0"/>
              </a:rPr>
              <a:t>ὀκτώ </a:t>
            </a:r>
            <a:r>
              <a:rPr lang="en-US" sz="2800" dirty="0" smtClean="0">
                <a:solidFill>
                  <a:schemeClr val="bg1"/>
                </a:solidFill>
                <a:latin typeface="Palatino Linotype" pitchFamily="18" charset="0"/>
              </a:rPr>
              <a:t>eight </a:t>
            </a:r>
            <a:endParaRPr lang="el-GR" sz="2800" dirty="0" smtClean="0">
              <a:solidFill>
                <a:schemeClr val="bg1"/>
              </a:solidFill>
              <a:latin typeface="Palatino Linotype" pitchFamily="18" charset="0"/>
            </a:endParaRPr>
          </a:p>
          <a:p>
            <a:r>
              <a:rPr lang="el-GR" sz="2800" dirty="0" smtClean="0">
                <a:solidFill>
                  <a:schemeClr val="bg1"/>
                </a:solidFill>
                <a:latin typeface="Palatino Linotype" pitchFamily="18" charset="0"/>
              </a:rPr>
              <a:t>δέκα </a:t>
            </a:r>
            <a:r>
              <a:rPr lang="en-US" sz="2800" dirty="0" smtClean="0">
                <a:solidFill>
                  <a:schemeClr val="bg1"/>
                </a:solidFill>
                <a:latin typeface="Palatino Linotype" pitchFamily="18" charset="0"/>
              </a:rPr>
              <a:t>ten </a:t>
            </a:r>
          </a:p>
        </p:txBody>
      </p:sp>
      <p:sp>
        <p:nvSpPr>
          <p:cNvPr id="133124" name="TextBox 1"/>
          <p:cNvSpPr txBox="1">
            <a:spLocks noChangeArrowheads="1"/>
          </p:cNvSpPr>
          <p:nvPr/>
        </p:nvSpPr>
        <p:spPr bwMode="auto">
          <a:xfrm>
            <a:off x="3609975" y="5867400"/>
            <a:ext cx="2201863" cy="52387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800">
                <a:solidFill>
                  <a:srgbClr val="FFFF00"/>
                </a:solidFill>
                <a:latin typeface="Palatino Linotype" pitchFamily="18" charset="0"/>
              </a:rPr>
              <a:t>+ </a:t>
            </a:r>
            <a:r>
              <a:rPr lang="el-GR" sz="2800">
                <a:solidFill>
                  <a:srgbClr val="FFFF00"/>
                </a:solidFill>
                <a:latin typeface="Palatino Linotype" pitchFamily="18" charset="0"/>
              </a:rPr>
              <a:t>γόνυ </a:t>
            </a:r>
            <a:r>
              <a:rPr lang="en-US" sz="2800">
                <a:solidFill>
                  <a:schemeClr val="bg1"/>
                </a:solidFill>
                <a:latin typeface="Palatino Linotype" pitchFamily="18" charset="0"/>
              </a:rPr>
              <a:t>knee </a:t>
            </a:r>
          </a:p>
        </p:txBody>
      </p:sp>
    </p:spTree>
    <p:extLst>
      <p:ext uri="{BB962C8B-B14F-4D97-AF65-F5344CB8AC3E}">
        <p14:creationId xmlns:p14="http://schemas.microsoft.com/office/powerpoint/2010/main" val="15018449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itle 1"/>
          <p:cNvSpPr>
            <a:spLocks noGrp="1"/>
          </p:cNvSpPr>
          <p:nvPr>
            <p:ph type="title"/>
          </p:nvPr>
        </p:nvSpPr>
        <p:spPr/>
        <p:txBody>
          <a:bodyPr/>
          <a:lstStyle/>
          <a:p>
            <a:r>
              <a:rPr lang="en-US" b="1" dirty="0" smtClean="0">
                <a:solidFill>
                  <a:srgbClr val="FFFF00"/>
                </a:solidFill>
                <a:latin typeface="Times New Roman" pitchFamily="18" charset="0"/>
                <a:cs typeface="Times New Roman" pitchFamily="18" charset="0"/>
              </a:rPr>
              <a:t>Elementary Greek</a:t>
            </a:r>
            <a:endParaRPr lang="en-US" dirty="0" smtClean="0"/>
          </a:p>
        </p:txBody>
      </p:sp>
      <p:sp>
        <p:nvSpPr>
          <p:cNvPr id="133123" name="Content Placeholder 2"/>
          <p:cNvSpPr>
            <a:spLocks noGrp="1"/>
          </p:cNvSpPr>
          <p:nvPr>
            <p:ph idx="1"/>
          </p:nvPr>
        </p:nvSpPr>
        <p:spPr>
          <a:xfrm>
            <a:off x="685800" y="1600200"/>
            <a:ext cx="7772400" cy="4114800"/>
          </a:xfrm>
        </p:spPr>
        <p:txBody>
          <a:bodyPr/>
          <a:lstStyle/>
          <a:p>
            <a:r>
              <a:rPr lang="el-GR" sz="2800" dirty="0" smtClean="0">
                <a:solidFill>
                  <a:srgbClr val="FFFF00"/>
                </a:solidFill>
                <a:latin typeface="Palatino Linotype" pitchFamily="18" charset="0"/>
              </a:rPr>
              <a:t>πέντε </a:t>
            </a:r>
            <a:r>
              <a:rPr lang="en-US" sz="2800" dirty="0" smtClean="0">
                <a:solidFill>
                  <a:srgbClr val="FFFF00"/>
                </a:solidFill>
                <a:latin typeface="Palatino Linotype" pitchFamily="18" charset="0"/>
              </a:rPr>
              <a:t>five: pentagon </a:t>
            </a:r>
            <a:endParaRPr lang="el-GR" sz="2800" dirty="0" smtClean="0">
              <a:solidFill>
                <a:srgbClr val="FFFF00"/>
              </a:solidFill>
              <a:latin typeface="Palatino Linotype" pitchFamily="18" charset="0"/>
            </a:endParaRPr>
          </a:p>
          <a:p>
            <a:r>
              <a:rPr lang="el-GR" sz="2800" dirty="0" smtClean="0">
                <a:solidFill>
                  <a:schemeClr val="bg1"/>
                </a:solidFill>
                <a:latin typeface="Palatino Linotype" pitchFamily="18" charset="0"/>
              </a:rPr>
              <a:t>ἕξ </a:t>
            </a:r>
            <a:r>
              <a:rPr lang="en-US" sz="2800" dirty="0" smtClean="0">
                <a:solidFill>
                  <a:schemeClr val="bg1"/>
                </a:solidFill>
                <a:latin typeface="Palatino Linotype" pitchFamily="18" charset="0"/>
              </a:rPr>
              <a:t>six </a:t>
            </a:r>
            <a:endParaRPr lang="el-GR" sz="2800" dirty="0" smtClean="0">
              <a:solidFill>
                <a:schemeClr val="bg1"/>
              </a:solidFill>
              <a:latin typeface="Palatino Linotype" pitchFamily="18" charset="0"/>
            </a:endParaRPr>
          </a:p>
          <a:p>
            <a:r>
              <a:rPr lang="el-GR" sz="2800" dirty="0" smtClean="0">
                <a:solidFill>
                  <a:schemeClr val="bg1"/>
                </a:solidFill>
                <a:latin typeface="Palatino Linotype" pitchFamily="18" charset="0"/>
              </a:rPr>
              <a:t>ἑπτά </a:t>
            </a:r>
            <a:r>
              <a:rPr lang="en-US" sz="2800" dirty="0" smtClean="0">
                <a:solidFill>
                  <a:schemeClr val="bg1"/>
                </a:solidFill>
                <a:latin typeface="Palatino Linotype" pitchFamily="18" charset="0"/>
              </a:rPr>
              <a:t>seven </a:t>
            </a:r>
            <a:endParaRPr lang="el-GR" sz="2800" dirty="0" smtClean="0">
              <a:solidFill>
                <a:schemeClr val="bg1"/>
              </a:solidFill>
              <a:latin typeface="Palatino Linotype" pitchFamily="18" charset="0"/>
            </a:endParaRPr>
          </a:p>
          <a:p>
            <a:r>
              <a:rPr lang="el-GR" sz="2800" dirty="0" smtClean="0">
                <a:solidFill>
                  <a:schemeClr val="bg1"/>
                </a:solidFill>
                <a:latin typeface="Palatino Linotype" pitchFamily="18" charset="0"/>
              </a:rPr>
              <a:t>ὀκτώ </a:t>
            </a:r>
            <a:r>
              <a:rPr lang="en-US" sz="2800" dirty="0" smtClean="0">
                <a:solidFill>
                  <a:schemeClr val="bg1"/>
                </a:solidFill>
                <a:latin typeface="Palatino Linotype" pitchFamily="18" charset="0"/>
              </a:rPr>
              <a:t>eight </a:t>
            </a:r>
            <a:endParaRPr lang="el-GR" sz="2800" dirty="0" smtClean="0">
              <a:solidFill>
                <a:schemeClr val="bg1"/>
              </a:solidFill>
              <a:latin typeface="Palatino Linotype" pitchFamily="18" charset="0"/>
            </a:endParaRPr>
          </a:p>
          <a:p>
            <a:r>
              <a:rPr lang="el-GR" sz="2800" dirty="0" smtClean="0">
                <a:solidFill>
                  <a:schemeClr val="bg1"/>
                </a:solidFill>
                <a:latin typeface="Palatino Linotype" pitchFamily="18" charset="0"/>
              </a:rPr>
              <a:t>δέκα </a:t>
            </a:r>
            <a:r>
              <a:rPr lang="en-US" sz="2800" dirty="0" smtClean="0">
                <a:solidFill>
                  <a:schemeClr val="bg1"/>
                </a:solidFill>
                <a:latin typeface="Palatino Linotype" pitchFamily="18" charset="0"/>
              </a:rPr>
              <a:t>ten </a:t>
            </a:r>
          </a:p>
        </p:txBody>
      </p:sp>
      <p:sp>
        <p:nvSpPr>
          <p:cNvPr id="133124" name="TextBox 1"/>
          <p:cNvSpPr txBox="1">
            <a:spLocks noChangeArrowheads="1"/>
          </p:cNvSpPr>
          <p:nvPr/>
        </p:nvSpPr>
        <p:spPr bwMode="auto">
          <a:xfrm>
            <a:off x="3609975" y="5867400"/>
            <a:ext cx="2201863" cy="52387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800">
                <a:solidFill>
                  <a:srgbClr val="FFFF00"/>
                </a:solidFill>
                <a:latin typeface="Palatino Linotype" pitchFamily="18" charset="0"/>
              </a:rPr>
              <a:t>+ </a:t>
            </a:r>
            <a:r>
              <a:rPr lang="el-GR" sz="2800">
                <a:solidFill>
                  <a:srgbClr val="FFFF00"/>
                </a:solidFill>
                <a:latin typeface="Palatino Linotype" pitchFamily="18" charset="0"/>
              </a:rPr>
              <a:t>γόνυ </a:t>
            </a:r>
            <a:r>
              <a:rPr lang="en-US" sz="2800">
                <a:solidFill>
                  <a:schemeClr val="bg1"/>
                </a:solidFill>
                <a:latin typeface="Palatino Linotype" pitchFamily="18" charset="0"/>
              </a:rPr>
              <a:t>knee </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11838" y="1695450"/>
            <a:ext cx="2714625" cy="2852738"/>
          </a:xfrm>
          <a:prstGeom prst="rect">
            <a:avLst/>
          </a:prstGeom>
        </p:spPr>
      </p:pic>
    </p:spTree>
    <p:extLst>
      <p:ext uri="{BB962C8B-B14F-4D97-AF65-F5344CB8AC3E}">
        <p14:creationId xmlns:p14="http://schemas.microsoft.com/office/powerpoint/2010/main" val="25180561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itle 1"/>
          <p:cNvSpPr>
            <a:spLocks noGrp="1"/>
          </p:cNvSpPr>
          <p:nvPr>
            <p:ph type="title"/>
          </p:nvPr>
        </p:nvSpPr>
        <p:spPr/>
        <p:txBody>
          <a:bodyPr/>
          <a:lstStyle/>
          <a:p>
            <a:r>
              <a:rPr lang="en-US" b="1" dirty="0" smtClean="0">
                <a:solidFill>
                  <a:srgbClr val="FFFF00"/>
                </a:solidFill>
                <a:latin typeface="Times New Roman" pitchFamily="18" charset="0"/>
                <a:cs typeface="Times New Roman" pitchFamily="18" charset="0"/>
              </a:rPr>
              <a:t>Elementary Greek</a:t>
            </a:r>
            <a:endParaRPr lang="en-US" dirty="0" smtClean="0"/>
          </a:p>
        </p:txBody>
      </p:sp>
      <p:sp>
        <p:nvSpPr>
          <p:cNvPr id="133123" name="Content Placeholder 2"/>
          <p:cNvSpPr>
            <a:spLocks noGrp="1"/>
          </p:cNvSpPr>
          <p:nvPr>
            <p:ph idx="1"/>
          </p:nvPr>
        </p:nvSpPr>
        <p:spPr>
          <a:xfrm>
            <a:off x="685800" y="1600200"/>
            <a:ext cx="7772400" cy="4114800"/>
          </a:xfrm>
        </p:spPr>
        <p:txBody>
          <a:bodyPr/>
          <a:lstStyle/>
          <a:p>
            <a:r>
              <a:rPr lang="el-GR" sz="2800" dirty="0" smtClean="0">
                <a:solidFill>
                  <a:schemeClr val="bg1"/>
                </a:solidFill>
                <a:latin typeface="Palatino Linotype" pitchFamily="18" charset="0"/>
              </a:rPr>
              <a:t>πέντε </a:t>
            </a:r>
            <a:r>
              <a:rPr lang="en-US" sz="2800" dirty="0" smtClean="0">
                <a:solidFill>
                  <a:schemeClr val="bg1"/>
                </a:solidFill>
                <a:latin typeface="Palatino Linotype" pitchFamily="18" charset="0"/>
              </a:rPr>
              <a:t>five </a:t>
            </a:r>
            <a:endParaRPr lang="el-GR" sz="2800" dirty="0" smtClean="0">
              <a:solidFill>
                <a:schemeClr val="bg1"/>
              </a:solidFill>
              <a:latin typeface="Palatino Linotype" pitchFamily="18" charset="0"/>
            </a:endParaRPr>
          </a:p>
          <a:p>
            <a:r>
              <a:rPr lang="el-GR" sz="2800" dirty="0" smtClean="0">
                <a:solidFill>
                  <a:srgbClr val="FFFF00"/>
                </a:solidFill>
                <a:latin typeface="Palatino Linotype" pitchFamily="18" charset="0"/>
              </a:rPr>
              <a:t>ἕξ </a:t>
            </a:r>
            <a:r>
              <a:rPr lang="en-US" sz="2800" dirty="0" smtClean="0">
                <a:solidFill>
                  <a:srgbClr val="FFFF00"/>
                </a:solidFill>
                <a:latin typeface="Palatino Linotype" pitchFamily="18" charset="0"/>
              </a:rPr>
              <a:t>six: hexagon </a:t>
            </a:r>
            <a:endParaRPr lang="el-GR" sz="2800" dirty="0" smtClean="0">
              <a:solidFill>
                <a:srgbClr val="FFFF00"/>
              </a:solidFill>
              <a:latin typeface="Palatino Linotype" pitchFamily="18" charset="0"/>
            </a:endParaRPr>
          </a:p>
          <a:p>
            <a:r>
              <a:rPr lang="el-GR" sz="2800" dirty="0" smtClean="0">
                <a:solidFill>
                  <a:schemeClr val="bg1"/>
                </a:solidFill>
                <a:latin typeface="Palatino Linotype" pitchFamily="18" charset="0"/>
              </a:rPr>
              <a:t>ἑπτά </a:t>
            </a:r>
            <a:r>
              <a:rPr lang="en-US" sz="2800" dirty="0" smtClean="0">
                <a:solidFill>
                  <a:schemeClr val="bg1"/>
                </a:solidFill>
                <a:latin typeface="Palatino Linotype" pitchFamily="18" charset="0"/>
              </a:rPr>
              <a:t>seven </a:t>
            </a:r>
            <a:endParaRPr lang="el-GR" sz="2800" dirty="0" smtClean="0">
              <a:solidFill>
                <a:schemeClr val="bg1"/>
              </a:solidFill>
              <a:latin typeface="Palatino Linotype" pitchFamily="18" charset="0"/>
            </a:endParaRPr>
          </a:p>
          <a:p>
            <a:r>
              <a:rPr lang="el-GR" sz="2800" dirty="0" smtClean="0">
                <a:solidFill>
                  <a:schemeClr val="bg1"/>
                </a:solidFill>
                <a:latin typeface="Palatino Linotype" pitchFamily="18" charset="0"/>
              </a:rPr>
              <a:t>ὀκτώ </a:t>
            </a:r>
            <a:r>
              <a:rPr lang="en-US" sz="2800" dirty="0" smtClean="0">
                <a:solidFill>
                  <a:schemeClr val="bg1"/>
                </a:solidFill>
                <a:latin typeface="Palatino Linotype" pitchFamily="18" charset="0"/>
              </a:rPr>
              <a:t>eight </a:t>
            </a:r>
            <a:endParaRPr lang="el-GR" sz="2800" dirty="0" smtClean="0">
              <a:solidFill>
                <a:schemeClr val="bg1"/>
              </a:solidFill>
              <a:latin typeface="Palatino Linotype" pitchFamily="18" charset="0"/>
            </a:endParaRPr>
          </a:p>
          <a:p>
            <a:r>
              <a:rPr lang="el-GR" sz="2800" dirty="0" smtClean="0">
                <a:solidFill>
                  <a:schemeClr val="bg1"/>
                </a:solidFill>
                <a:latin typeface="Palatino Linotype" pitchFamily="18" charset="0"/>
              </a:rPr>
              <a:t>δέκα </a:t>
            </a:r>
            <a:r>
              <a:rPr lang="en-US" sz="2800" dirty="0" smtClean="0">
                <a:solidFill>
                  <a:schemeClr val="bg1"/>
                </a:solidFill>
                <a:latin typeface="Palatino Linotype" pitchFamily="18" charset="0"/>
              </a:rPr>
              <a:t>ten </a:t>
            </a:r>
          </a:p>
        </p:txBody>
      </p:sp>
      <p:sp>
        <p:nvSpPr>
          <p:cNvPr id="133124" name="TextBox 1"/>
          <p:cNvSpPr txBox="1">
            <a:spLocks noChangeArrowheads="1"/>
          </p:cNvSpPr>
          <p:nvPr/>
        </p:nvSpPr>
        <p:spPr bwMode="auto">
          <a:xfrm>
            <a:off x="3609975" y="5867400"/>
            <a:ext cx="2201863" cy="52387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800">
                <a:solidFill>
                  <a:srgbClr val="FFFF00"/>
                </a:solidFill>
                <a:latin typeface="Palatino Linotype" pitchFamily="18" charset="0"/>
              </a:rPr>
              <a:t>+ </a:t>
            </a:r>
            <a:r>
              <a:rPr lang="el-GR" sz="2800">
                <a:solidFill>
                  <a:srgbClr val="FFFF00"/>
                </a:solidFill>
                <a:latin typeface="Palatino Linotype" pitchFamily="18" charset="0"/>
              </a:rPr>
              <a:t>γόνυ </a:t>
            </a:r>
            <a:r>
              <a:rPr lang="en-US" sz="2800">
                <a:solidFill>
                  <a:schemeClr val="bg1"/>
                </a:solidFill>
                <a:latin typeface="Palatino Linotype" pitchFamily="18" charset="0"/>
              </a:rPr>
              <a:t>knee </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76800" y="1676400"/>
            <a:ext cx="3735803" cy="3233737"/>
          </a:xfrm>
          <a:prstGeom prst="rect">
            <a:avLst/>
          </a:prstGeom>
        </p:spPr>
      </p:pic>
    </p:spTree>
    <p:extLst>
      <p:ext uri="{BB962C8B-B14F-4D97-AF65-F5344CB8AC3E}">
        <p14:creationId xmlns:p14="http://schemas.microsoft.com/office/powerpoint/2010/main" val="37251425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itle 1"/>
          <p:cNvSpPr>
            <a:spLocks noGrp="1"/>
          </p:cNvSpPr>
          <p:nvPr>
            <p:ph type="title"/>
          </p:nvPr>
        </p:nvSpPr>
        <p:spPr/>
        <p:txBody>
          <a:bodyPr/>
          <a:lstStyle/>
          <a:p>
            <a:r>
              <a:rPr lang="en-US" b="1" dirty="0" smtClean="0">
                <a:solidFill>
                  <a:srgbClr val="FFFF00"/>
                </a:solidFill>
                <a:latin typeface="Times New Roman" pitchFamily="18" charset="0"/>
                <a:cs typeface="Times New Roman" pitchFamily="18" charset="0"/>
              </a:rPr>
              <a:t>Elementary Greek</a:t>
            </a:r>
            <a:endParaRPr lang="en-US" dirty="0" smtClean="0"/>
          </a:p>
        </p:txBody>
      </p:sp>
      <p:sp>
        <p:nvSpPr>
          <p:cNvPr id="133123" name="Content Placeholder 2"/>
          <p:cNvSpPr>
            <a:spLocks noGrp="1"/>
          </p:cNvSpPr>
          <p:nvPr>
            <p:ph idx="1"/>
          </p:nvPr>
        </p:nvSpPr>
        <p:spPr>
          <a:xfrm>
            <a:off x="685800" y="1600200"/>
            <a:ext cx="7772400" cy="4114800"/>
          </a:xfrm>
        </p:spPr>
        <p:txBody>
          <a:bodyPr/>
          <a:lstStyle/>
          <a:p>
            <a:r>
              <a:rPr lang="el-GR" sz="2800" dirty="0" smtClean="0">
                <a:solidFill>
                  <a:schemeClr val="bg1"/>
                </a:solidFill>
                <a:latin typeface="Palatino Linotype" pitchFamily="18" charset="0"/>
              </a:rPr>
              <a:t>πέντε </a:t>
            </a:r>
            <a:r>
              <a:rPr lang="en-US" sz="2800" dirty="0" smtClean="0">
                <a:solidFill>
                  <a:schemeClr val="bg1"/>
                </a:solidFill>
                <a:latin typeface="Palatino Linotype" pitchFamily="18" charset="0"/>
              </a:rPr>
              <a:t>five </a:t>
            </a:r>
            <a:endParaRPr lang="el-GR" sz="2800" dirty="0" smtClean="0">
              <a:solidFill>
                <a:schemeClr val="bg1"/>
              </a:solidFill>
              <a:latin typeface="Palatino Linotype" pitchFamily="18" charset="0"/>
            </a:endParaRPr>
          </a:p>
          <a:p>
            <a:r>
              <a:rPr lang="el-GR" sz="2800" dirty="0" smtClean="0">
                <a:solidFill>
                  <a:schemeClr val="bg1"/>
                </a:solidFill>
                <a:latin typeface="Palatino Linotype" pitchFamily="18" charset="0"/>
              </a:rPr>
              <a:t>ἕξ </a:t>
            </a:r>
            <a:r>
              <a:rPr lang="en-US" sz="2800" dirty="0" smtClean="0">
                <a:solidFill>
                  <a:schemeClr val="bg1"/>
                </a:solidFill>
                <a:latin typeface="Palatino Linotype" pitchFamily="18" charset="0"/>
              </a:rPr>
              <a:t>six </a:t>
            </a:r>
            <a:endParaRPr lang="el-GR" sz="2800" dirty="0" smtClean="0">
              <a:solidFill>
                <a:schemeClr val="bg1"/>
              </a:solidFill>
              <a:latin typeface="Palatino Linotype" pitchFamily="18" charset="0"/>
            </a:endParaRPr>
          </a:p>
          <a:p>
            <a:r>
              <a:rPr lang="el-GR" sz="2800" dirty="0" smtClean="0">
                <a:solidFill>
                  <a:srgbClr val="FFFF00"/>
                </a:solidFill>
                <a:latin typeface="Palatino Linotype" pitchFamily="18" charset="0"/>
              </a:rPr>
              <a:t>ἑπτά</a:t>
            </a:r>
            <a:r>
              <a:rPr lang="en-US" sz="2800" dirty="0" smtClean="0">
                <a:solidFill>
                  <a:srgbClr val="FFFF00"/>
                </a:solidFill>
                <a:latin typeface="Palatino Linotype" pitchFamily="18" charset="0"/>
              </a:rPr>
              <a:t>:</a:t>
            </a:r>
            <a:r>
              <a:rPr lang="el-GR" sz="2800" dirty="0" smtClean="0">
                <a:solidFill>
                  <a:srgbClr val="FFFF00"/>
                </a:solidFill>
                <a:latin typeface="Palatino Linotype" pitchFamily="18" charset="0"/>
              </a:rPr>
              <a:t> </a:t>
            </a:r>
            <a:r>
              <a:rPr lang="en-US" sz="2800" dirty="0" smtClean="0">
                <a:solidFill>
                  <a:srgbClr val="FFFF00"/>
                </a:solidFill>
                <a:latin typeface="Palatino Linotype" pitchFamily="18" charset="0"/>
              </a:rPr>
              <a:t>seven </a:t>
            </a:r>
            <a:endParaRPr lang="el-GR" sz="2800" dirty="0" smtClean="0">
              <a:solidFill>
                <a:srgbClr val="FFFF00"/>
              </a:solidFill>
              <a:latin typeface="Palatino Linotype" pitchFamily="18" charset="0"/>
            </a:endParaRPr>
          </a:p>
          <a:p>
            <a:r>
              <a:rPr lang="el-GR" sz="2800" dirty="0" smtClean="0">
                <a:solidFill>
                  <a:schemeClr val="bg1"/>
                </a:solidFill>
                <a:latin typeface="Palatino Linotype" pitchFamily="18" charset="0"/>
              </a:rPr>
              <a:t>ὀκτώ </a:t>
            </a:r>
            <a:r>
              <a:rPr lang="en-US" sz="2800" dirty="0" smtClean="0">
                <a:solidFill>
                  <a:schemeClr val="bg1"/>
                </a:solidFill>
                <a:latin typeface="Palatino Linotype" pitchFamily="18" charset="0"/>
              </a:rPr>
              <a:t>eight </a:t>
            </a:r>
            <a:endParaRPr lang="el-GR" sz="2800" dirty="0" smtClean="0">
              <a:solidFill>
                <a:schemeClr val="bg1"/>
              </a:solidFill>
              <a:latin typeface="Palatino Linotype" pitchFamily="18" charset="0"/>
            </a:endParaRPr>
          </a:p>
          <a:p>
            <a:r>
              <a:rPr lang="el-GR" sz="2800" dirty="0" smtClean="0">
                <a:solidFill>
                  <a:schemeClr val="bg1"/>
                </a:solidFill>
                <a:latin typeface="Palatino Linotype" pitchFamily="18" charset="0"/>
              </a:rPr>
              <a:t>δέκα </a:t>
            </a:r>
            <a:r>
              <a:rPr lang="en-US" sz="2800" dirty="0" smtClean="0">
                <a:solidFill>
                  <a:schemeClr val="bg1"/>
                </a:solidFill>
                <a:latin typeface="Palatino Linotype" pitchFamily="18" charset="0"/>
              </a:rPr>
              <a:t>ten </a:t>
            </a:r>
          </a:p>
        </p:txBody>
      </p:sp>
      <p:sp>
        <p:nvSpPr>
          <p:cNvPr id="133124" name="TextBox 1"/>
          <p:cNvSpPr txBox="1">
            <a:spLocks noChangeArrowheads="1"/>
          </p:cNvSpPr>
          <p:nvPr/>
        </p:nvSpPr>
        <p:spPr bwMode="auto">
          <a:xfrm>
            <a:off x="3609975" y="5867400"/>
            <a:ext cx="2201863" cy="52387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800">
                <a:solidFill>
                  <a:srgbClr val="FFFF00"/>
                </a:solidFill>
                <a:latin typeface="Palatino Linotype" pitchFamily="18" charset="0"/>
              </a:rPr>
              <a:t>+ </a:t>
            </a:r>
            <a:r>
              <a:rPr lang="el-GR" sz="2800">
                <a:solidFill>
                  <a:srgbClr val="FFFF00"/>
                </a:solidFill>
                <a:latin typeface="Palatino Linotype" pitchFamily="18" charset="0"/>
              </a:rPr>
              <a:t>γόνυ </a:t>
            </a:r>
            <a:r>
              <a:rPr lang="en-US" sz="2800">
                <a:solidFill>
                  <a:schemeClr val="bg1"/>
                </a:solidFill>
                <a:latin typeface="Palatino Linotype" pitchFamily="18" charset="0"/>
              </a:rPr>
              <a:t>knee </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67868" y="1600200"/>
            <a:ext cx="3642732" cy="3733800"/>
          </a:xfrm>
          <a:prstGeom prst="rect">
            <a:avLst/>
          </a:prstGeom>
        </p:spPr>
      </p:pic>
    </p:spTree>
    <p:extLst>
      <p:ext uri="{BB962C8B-B14F-4D97-AF65-F5344CB8AC3E}">
        <p14:creationId xmlns:p14="http://schemas.microsoft.com/office/powerpoint/2010/main" val="36884192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itle 1"/>
          <p:cNvSpPr>
            <a:spLocks noGrp="1"/>
          </p:cNvSpPr>
          <p:nvPr>
            <p:ph type="title"/>
          </p:nvPr>
        </p:nvSpPr>
        <p:spPr/>
        <p:txBody>
          <a:bodyPr/>
          <a:lstStyle/>
          <a:p>
            <a:r>
              <a:rPr lang="en-US" b="1" dirty="0" smtClean="0">
                <a:solidFill>
                  <a:srgbClr val="FFFF00"/>
                </a:solidFill>
                <a:latin typeface="Times New Roman" pitchFamily="18" charset="0"/>
                <a:cs typeface="Times New Roman" pitchFamily="18" charset="0"/>
              </a:rPr>
              <a:t>Elementary Greek</a:t>
            </a:r>
            <a:endParaRPr lang="en-US" dirty="0" smtClean="0"/>
          </a:p>
        </p:txBody>
      </p:sp>
      <p:sp>
        <p:nvSpPr>
          <p:cNvPr id="133123" name="Content Placeholder 2"/>
          <p:cNvSpPr>
            <a:spLocks noGrp="1"/>
          </p:cNvSpPr>
          <p:nvPr>
            <p:ph idx="1"/>
          </p:nvPr>
        </p:nvSpPr>
        <p:spPr>
          <a:xfrm>
            <a:off x="685800" y="1600200"/>
            <a:ext cx="7772400" cy="4114800"/>
          </a:xfrm>
        </p:spPr>
        <p:txBody>
          <a:bodyPr/>
          <a:lstStyle/>
          <a:p>
            <a:r>
              <a:rPr lang="el-GR" sz="2800" dirty="0" smtClean="0">
                <a:solidFill>
                  <a:schemeClr val="bg1"/>
                </a:solidFill>
                <a:latin typeface="Palatino Linotype" pitchFamily="18" charset="0"/>
              </a:rPr>
              <a:t>πέντε </a:t>
            </a:r>
            <a:r>
              <a:rPr lang="en-US" sz="2800" dirty="0" smtClean="0">
                <a:solidFill>
                  <a:schemeClr val="bg1"/>
                </a:solidFill>
                <a:latin typeface="Palatino Linotype" pitchFamily="18" charset="0"/>
              </a:rPr>
              <a:t>five </a:t>
            </a:r>
            <a:endParaRPr lang="el-GR" sz="2800" dirty="0" smtClean="0">
              <a:solidFill>
                <a:schemeClr val="bg1"/>
              </a:solidFill>
              <a:latin typeface="Palatino Linotype" pitchFamily="18" charset="0"/>
            </a:endParaRPr>
          </a:p>
          <a:p>
            <a:r>
              <a:rPr lang="el-GR" sz="2800" dirty="0" smtClean="0">
                <a:solidFill>
                  <a:schemeClr val="bg1"/>
                </a:solidFill>
                <a:latin typeface="Palatino Linotype" pitchFamily="18" charset="0"/>
              </a:rPr>
              <a:t>ἕξ </a:t>
            </a:r>
            <a:r>
              <a:rPr lang="en-US" sz="2800" dirty="0" smtClean="0">
                <a:solidFill>
                  <a:schemeClr val="bg1"/>
                </a:solidFill>
                <a:latin typeface="Palatino Linotype" pitchFamily="18" charset="0"/>
              </a:rPr>
              <a:t>six </a:t>
            </a:r>
            <a:endParaRPr lang="el-GR" sz="2800" dirty="0" smtClean="0">
              <a:solidFill>
                <a:schemeClr val="bg1"/>
              </a:solidFill>
              <a:latin typeface="Palatino Linotype" pitchFamily="18" charset="0"/>
            </a:endParaRPr>
          </a:p>
          <a:p>
            <a:r>
              <a:rPr lang="el-GR" sz="2800" dirty="0" smtClean="0">
                <a:solidFill>
                  <a:schemeClr val="bg1"/>
                </a:solidFill>
                <a:latin typeface="Palatino Linotype" pitchFamily="18" charset="0"/>
              </a:rPr>
              <a:t>ἑπτά </a:t>
            </a:r>
            <a:r>
              <a:rPr lang="en-US" sz="2800" dirty="0" smtClean="0">
                <a:solidFill>
                  <a:schemeClr val="bg1"/>
                </a:solidFill>
                <a:latin typeface="Palatino Linotype" pitchFamily="18" charset="0"/>
              </a:rPr>
              <a:t>seven </a:t>
            </a:r>
            <a:endParaRPr lang="el-GR" sz="2800" dirty="0" smtClean="0">
              <a:solidFill>
                <a:schemeClr val="bg1"/>
              </a:solidFill>
              <a:latin typeface="Palatino Linotype" pitchFamily="18" charset="0"/>
            </a:endParaRPr>
          </a:p>
          <a:p>
            <a:r>
              <a:rPr lang="el-GR" sz="2800" dirty="0" smtClean="0">
                <a:solidFill>
                  <a:srgbClr val="FFFF00"/>
                </a:solidFill>
                <a:latin typeface="Palatino Linotype" pitchFamily="18" charset="0"/>
              </a:rPr>
              <a:t>ὀκτώ </a:t>
            </a:r>
            <a:r>
              <a:rPr lang="en-US" sz="2800" dirty="0" smtClean="0">
                <a:solidFill>
                  <a:srgbClr val="FFFF00"/>
                </a:solidFill>
                <a:latin typeface="Palatino Linotype" pitchFamily="18" charset="0"/>
              </a:rPr>
              <a:t>eight: octagon  </a:t>
            </a:r>
            <a:endParaRPr lang="el-GR" sz="2800" dirty="0" smtClean="0">
              <a:solidFill>
                <a:srgbClr val="FFFF00"/>
              </a:solidFill>
              <a:latin typeface="Palatino Linotype" pitchFamily="18" charset="0"/>
            </a:endParaRPr>
          </a:p>
          <a:p>
            <a:r>
              <a:rPr lang="el-GR" sz="2800" dirty="0" smtClean="0">
                <a:solidFill>
                  <a:schemeClr val="bg1"/>
                </a:solidFill>
                <a:latin typeface="Palatino Linotype" pitchFamily="18" charset="0"/>
              </a:rPr>
              <a:t>δέκα </a:t>
            </a:r>
            <a:r>
              <a:rPr lang="en-US" sz="2800" dirty="0" smtClean="0">
                <a:solidFill>
                  <a:schemeClr val="bg1"/>
                </a:solidFill>
                <a:latin typeface="Palatino Linotype" pitchFamily="18" charset="0"/>
              </a:rPr>
              <a:t>ten </a:t>
            </a:r>
          </a:p>
        </p:txBody>
      </p:sp>
      <p:sp>
        <p:nvSpPr>
          <p:cNvPr id="133124" name="TextBox 1"/>
          <p:cNvSpPr txBox="1">
            <a:spLocks noChangeArrowheads="1"/>
          </p:cNvSpPr>
          <p:nvPr/>
        </p:nvSpPr>
        <p:spPr bwMode="auto">
          <a:xfrm>
            <a:off x="3609975" y="5867400"/>
            <a:ext cx="2201863" cy="52387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800">
                <a:solidFill>
                  <a:srgbClr val="FFFF00"/>
                </a:solidFill>
                <a:latin typeface="Palatino Linotype" pitchFamily="18" charset="0"/>
              </a:rPr>
              <a:t>+ </a:t>
            </a:r>
            <a:r>
              <a:rPr lang="el-GR" sz="2800">
                <a:solidFill>
                  <a:srgbClr val="FFFF00"/>
                </a:solidFill>
                <a:latin typeface="Palatino Linotype" pitchFamily="18" charset="0"/>
              </a:rPr>
              <a:t>γόνυ </a:t>
            </a:r>
            <a:r>
              <a:rPr lang="en-US" sz="2800">
                <a:solidFill>
                  <a:schemeClr val="bg1"/>
                </a:solidFill>
                <a:latin typeface="Palatino Linotype" pitchFamily="18" charset="0"/>
              </a:rPr>
              <a:t>knee </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0600" y="1371600"/>
            <a:ext cx="3752850" cy="3752850"/>
          </a:xfrm>
          <a:prstGeom prst="rect">
            <a:avLst/>
          </a:prstGeom>
        </p:spPr>
      </p:pic>
    </p:spTree>
    <p:extLst>
      <p:ext uri="{BB962C8B-B14F-4D97-AF65-F5344CB8AC3E}">
        <p14:creationId xmlns:p14="http://schemas.microsoft.com/office/powerpoint/2010/main" val="24193405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itle 1"/>
          <p:cNvSpPr>
            <a:spLocks noGrp="1"/>
          </p:cNvSpPr>
          <p:nvPr>
            <p:ph type="title"/>
          </p:nvPr>
        </p:nvSpPr>
        <p:spPr/>
        <p:txBody>
          <a:bodyPr/>
          <a:lstStyle/>
          <a:p>
            <a:r>
              <a:rPr lang="en-US" b="1" dirty="0" smtClean="0">
                <a:solidFill>
                  <a:srgbClr val="FFFF00"/>
                </a:solidFill>
                <a:latin typeface="Times New Roman" pitchFamily="18" charset="0"/>
                <a:cs typeface="Times New Roman" pitchFamily="18" charset="0"/>
              </a:rPr>
              <a:t>Elementary Greek</a:t>
            </a:r>
            <a:endParaRPr lang="en-US" dirty="0" smtClean="0"/>
          </a:p>
        </p:txBody>
      </p:sp>
      <p:sp>
        <p:nvSpPr>
          <p:cNvPr id="133123" name="Content Placeholder 2"/>
          <p:cNvSpPr>
            <a:spLocks noGrp="1"/>
          </p:cNvSpPr>
          <p:nvPr>
            <p:ph idx="1"/>
          </p:nvPr>
        </p:nvSpPr>
        <p:spPr>
          <a:xfrm>
            <a:off x="685800" y="1600200"/>
            <a:ext cx="7772400" cy="4114800"/>
          </a:xfrm>
        </p:spPr>
        <p:txBody>
          <a:bodyPr/>
          <a:lstStyle/>
          <a:p>
            <a:r>
              <a:rPr lang="el-GR" sz="2800" dirty="0" smtClean="0">
                <a:solidFill>
                  <a:schemeClr val="bg1"/>
                </a:solidFill>
                <a:latin typeface="Palatino Linotype" pitchFamily="18" charset="0"/>
              </a:rPr>
              <a:t>πέντε </a:t>
            </a:r>
            <a:r>
              <a:rPr lang="en-US" sz="2800" dirty="0" smtClean="0">
                <a:solidFill>
                  <a:schemeClr val="bg1"/>
                </a:solidFill>
                <a:latin typeface="Palatino Linotype" pitchFamily="18" charset="0"/>
              </a:rPr>
              <a:t>five </a:t>
            </a:r>
            <a:endParaRPr lang="el-GR" sz="2800" dirty="0" smtClean="0">
              <a:solidFill>
                <a:schemeClr val="bg1"/>
              </a:solidFill>
              <a:latin typeface="Palatino Linotype" pitchFamily="18" charset="0"/>
            </a:endParaRPr>
          </a:p>
          <a:p>
            <a:r>
              <a:rPr lang="el-GR" sz="2800" dirty="0" smtClean="0">
                <a:solidFill>
                  <a:schemeClr val="bg1"/>
                </a:solidFill>
                <a:latin typeface="Palatino Linotype" pitchFamily="18" charset="0"/>
              </a:rPr>
              <a:t>ἕξ </a:t>
            </a:r>
            <a:r>
              <a:rPr lang="en-US" sz="2800" dirty="0" smtClean="0">
                <a:solidFill>
                  <a:schemeClr val="bg1"/>
                </a:solidFill>
                <a:latin typeface="Palatino Linotype" pitchFamily="18" charset="0"/>
              </a:rPr>
              <a:t>six </a:t>
            </a:r>
            <a:endParaRPr lang="el-GR" sz="2800" dirty="0" smtClean="0">
              <a:solidFill>
                <a:schemeClr val="bg1"/>
              </a:solidFill>
              <a:latin typeface="Palatino Linotype" pitchFamily="18" charset="0"/>
            </a:endParaRPr>
          </a:p>
          <a:p>
            <a:r>
              <a:rPr lang="el-GR" sz="2800" dirty="0" smtClean="0">
                <a:solidFill>
                  <a:schemeClr val="bg1"/>
                </a:solidFill>
                <a:latin typeface="Palatino Linotype" pitchFamily="18" charset="0"/>
              </a:rPr>
              <a:t>ἑπτά </a:t>
            </a:r>
            <a:r>
              <a:rPr lang="en-US" sz="2800" dirty="0" smtClean="0">
                <a:solidFill>
                  <a:schemeClr val="bg1"/>
                </a:solidFill>
                <a:latin typeface="Palatino Linotype" pitchFamily="18" charset="0"/>
              </a:rPr>
              <a:t>seven </a:t>
            </a:r>
            <a:endParaRPr lang="el-GR" sz="2800" dirty="0" smtClean="0">
              <a:solidFill>
                <a:schemeClr val="bg1"/>
              </a:solidFill>
              <a:latin typeface="Palatino Linotype" pitchFamily="18" charset="0"/>
            </a:endParaRPr>
          </a:p>
          <a:p>
            <a:r>
              <a:rPr lang="el-GR" sz="2800" dirty="0" smtClean="0">
                <a:solidFill>
                  <a:schemeClr val="bg1"/>
                </a:solidFill>
                <a:latin typeface="Palatino Linotype" pitchFamily="18" charset="0"/>
              </a:rPr>
              <a:t>ὀκτώ </a:t>
            </a:r>
            <a:r>
              <a:rPr lang="en-US" sz="2800" dirty="0" smtClean="0">
                <a:solidFill>
                  <a:schemeClr val="bg1"/>
                </a:solidFill>
                <a:latin typeface="Palatino Linotype" pitchFamily="18" charset="0"/>
              </a:rPr>
              <a:t>eight </a:t>
            </a:r>
            <a:endParaRPr lang="el-GR" sz="2800" dirty="0" smtClean="0">
              <a:solidFill>
                <a:schemeClr val="bg1"/>
              </a:solidFill>
              <a:latin typeface="Palatino Linotype" pitchFamily="18" charset="0"/>
            </a:endParaRPr>
          </a:p>
          <a:p>
            <a:r>
              <a:rPr lang="el-GR" sz="2800" dirty="0" smtClean="0">
                <a:solidFill>
                  <a:srgbClr val="FFFF00"/>
                </a:solidFill>
                <a:latin typeface="Palatino Linotype" pitchFamily="18" charset="0"/>
              </a:rPr>
              <a:t>δέκα </a:t>
            </a:r>
            <a:r>
              <a:rPr lang="en-US" sz="2800" dirty="0" smtClean="0">
                <a:solidFill>
                  <a:srgbClr val="FFFF00"/>
                </a:solidFill>
                <a:latin typeface="Palatino Linotype" pitchFamily="18" charset="0"/>
              </a:rPr>
              <a:t>ten: decagon  </a:t>
            </a:r>
          </a:p>
        </p:txBody>
      </p:sp>
      <p:sp>
        <p:nvSpPr>
          <p:cNvPr id="133124" name="TextBox 1"/>
          <p:cNvSpPr txBox="1">
            <a:spLocks noChangeArrowheads="1"/>
          </p:cNvSpPr>
          <p:nvPr/>
        </p:nvSpPr>
        <p:spPr bwMode="auto">
          <a:xfrm>
            <a:off x="3609975" y="5867400"/>
            <a:ext cx="2201863" cy="52387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800">
                <a:solidFill>
                  <a:srgbClr val="FFFF00"/>
                </a:solidFill>
                <a:latin typeface="Palatino Linotype" pitchFamily="18" charset="0"/>
              </a:rPr>
              <a:t>+ </a:t>
            </a:r>
            <a:r>
              <a:rPr lang="el-GR" sz="2800">
                <a:solidFill>
                  <a:srgbClr val="FFFF00"/>
                </a:solidFill>
                <a:latin typeface="Palatino Linotype" pitchFamily="18" charset="0"/>
              </a:rPr>
              <a:t>γόνυ </a:t>
            </a:r>
            <a:r>
              <a:rPr lang="en-US" sz="2800">
                <a:solidFill>
                  <a:schemeClr val="bg1"/>
                </a:solidFill>
                <a:latin typeface="Palatino Linotype" pitchFamily="18" charset="0"/>
              </a:rPr>
              <a:t>knee </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0906" y="1600200"/>
            <a:ext cx="4006470" cy="3814160"/>
          </a:xfrm>
          <a:prstGeom prst="rect">
            <a:avLst/>
          </a:prstGeom>
        </p:spPr>
      </p:pic>
    </p:spTree>
    <p:extLst>
      <p:ext uri="{BB962C8B-B14F-4D97-AF65-F5344CB8AC3E}">
        <p14:creationId xmlns:p14="http://schemas.microsoft.com/office/powerpoint/2010/main" val="2093732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fontAlgn="auto">
              <a:spcAft>
                <a:spcPts val="0"/>
              </a:spcAft>
              <a:buNone/>
              <a:defRPr/>
            </a:pPr>
            <a:r>
              <a:rPr lang="en-US" b="1" dirty="0" smtClean="0">
                <a:solidFill>
                  <a:srgbClr val="FFFF00"/>
                </a:solidFill>
                <a:latin typeface="Times New Roman" pitchFamily="18" charset="0"/>
                <a:cs typeface="Times New Roman" pitchFamily="18" charset="0"/>
              </a:rPr>
              <a:t>This class </a:t>
            </a:r>
            <a:r>
              <a:rPr lang="en-US" dirty="0">
                <a:solidFill>
                  <a:schemeClr val="bg1"/>
                </a:solidFill>
                <a:latin typeface="Times New Roman" pitchFamily="18" charset="0"/>
                <a:cs typeface="Times New Roman" pitchFamily="18" charset="0"/>
              </a:rPr>
              <a:t>(someday, Month ##, 2013)</a:t>
            </a:r>
            <a:endParaRPr lang="en-US" dirty="0" smtClean="0">
              <a:solidFill>
                <a:schemeClr val="bg1"/>
              </a:solidFill>
              <a:latin typeface="Times New Roman" pitchFamily="18" charset="0"/>
              <a:cs typeface="Times New Roman" pitchFamily="18" charset="0"/>
            </a:endParaRPr>
          </a:p>
          <a:p>
            <a:pPr>
              <a:buNone/>
              <a:defRPr/>
            </a:pPr>
            <a:r>
              <a:rPr lang="en-US" b="1" dirty="0" smtClean="0">
                <a:solidFill>
                  <a:srgbClr val="FFFF00"/>
                </a:solidFill>
                <a:latin typeface="Times New Roman" pitchFamily="18" charset="0"/>
                <a:cs typeface="Times New Roman" pitchFamily="18" charset="0"/>
              </a:rPr>
              <a:t>AGE Unit 14: Adverbs and Numbers</a:t>
            </a:r>
            <a:endParaRPr lang="en-US" dirty="0" smtClean="0">
              <a:solidFill>
                <a:schemeClr val="bg1"/>
              </a:solidFill>
              <a:latin typeface="Times New Roman" pitchFamily="18" charset="0"/>
              <a:cs typeface="Times New Roman" pitchFamily="18" charset="0"/>
            </a:endParaRPr>
          </a:p>
          <a:p>
            <a:pPr>
              <a:defRPr/>
            </a:pPr>
            <a:r>
              <a:rPr lang="en-US" sz="2800" dirty="0" smtClean="0">
                <a:solidFill>
                  <a:schemeClr val="bg1"/>
                </a:solidFill>
                <a:latin typeface="Times New Roman" pitchFamily="18" charset="0"/>
                <a:cs typeface="Times New Roman" pitchFamily="18" charset="0"/>
              </a:rPr>
              <a:t>You have already learned Greek nouns, pronouns and adjectives. </a:t>
            </a:r>
          </a:p>
          <a:p>
            <a:pPr>
              <a:defRPr/>
            </a:pPr>
            <a:r>
              <a:rPr lang="en-US" sz="2800" dirty="0" smtClean="0">
                <a:solidFill>
                  <a:schemeClr val="bg1"/>
                </a:solidFill>
                <a:latin typeface="Times New Roman" pitchFamily="18" charset="0"/>
                <a:cs typeface="Times New Roman" pitchFamily="18" charset="0"/>
              </a:rPr>
              <a:t>This Unit presents a closely-related category of word, the </a:t>
            </a:r>
            <a:r>
              <a:rPr lang="en-US" sz="2800" dirty="0" smtClean="0">
                <a:solidFill>
                  <a:srgbClr val="FFFF00"/>
                </a:solidFill>
                <a:latin typeface="Times New Roman" pitchFamily="18" charset="0"/>
                <a:cs typeface="Times New Roman" pitchFamily="18" charset="0"/>
              </a:rPr>
              <a:t>adverb</a:t>
            </a:r>
            <a:r>
              <a:rPr lang="en-US" sz="2800" dirty="0" smtClean="0">
                <a:solidFill>
                  <a:schemeClr val="bg1"/>
                </a:solidFill>
                <a:latin typeface="Times New Roman" pitchFamily="18" charset="0"/>
                <a:cs typeface="Times New Roman" pitchFamily="18" charset="0"/>
              </a:rPr>
              <a:t>. </a:t>
            </a:r>
          </a:p>
          <a:p>
            <a:pPr>
              <a:defRPr/>
            </a:pPr>
            <a:r>
              <a:rPr lang="en-US" sz="2800" dirty="0" smtClean="0">
                <a:solidFill>
                  <a:schemeClr val="bg1"/>
                </a:solidFill>
                <a:latin typeface="Times New Roman" pitchFamily="18" charset="0"/>
                <a:cs typeface="Times New Roman" pitchFamily="18" charset="0"/>
              </a:rPr>
              <a:t>This Unit also presents the basic Greek numbers. </a:t>
            </a:r>
            <a:endParaRPr lang="en-US" sz="2800"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b="1" dirty="0" smtClean="0">
              <a:solidFill>
                <a:schemeClr val="bg1"/>
              </a:solidFill>
            </a:endParaRPr>
          </a:p>
        </p:txBody>
      </p:sp>
      <p:sp>
        <p:nvSpPr>
          <p:cNvPr id="18435" name="Rectangle 3"/>
          <p:cNvSpPr>
            <a:spLocks noGrp="1" noChangeArrowheads="1"/>
          </p:cNvSpPr>
          <p:nvPr>
            <p:ph type="body" idx="1"/>
          </p:nvPr>
        </p:nvSpPr>
        <p:spPr>
          <a:xfrm>
            <a:off x="685800" y="1981200"/>
            <a:ext cx="7772400" cy="4648200"/>
          </a:xfrm>
        </p:spPr>
        <p:txBody>
          <a:bodyPr/>
          <a:lstStyle/>
          <a:p>
            <a:pPr marL="609600" indent="-609600">
              <a:buFontTx/>
              <a:buNone/>
            </a:pPr>
            <a:r>
              <a:rPr lang="en-US" sz="2800" b="1" dirty="0" smtClean="0">
                <a:solidFill>
                  <a:srgbClr val="FFFF00"/>
                </a:solidFill>
                <a:latin typeface="Times New Roman" pitchFamily="18" charset="0"/>
                <a:cs typeface="Times New Roman" pitchFamily="18" charset="0"/>
              </a:rPr>
              <a:t>Numbers</a:t>
            </a:r>
            <a:r>
              <a:rPr lang="el-GR" sz="2800" dirty="0" smtClean="0">
                <a:solidFill>
                  <a:schemeClr val="bg1"/>
                </a:solidFill>
                <a:latin typeface="Times New Roman" pitchFamily="18" charset="0"/>
                <a:cs typeface="Times New Roman" pitchFamily="18" charset="0"/>
              </a:rPr>
              <a:t> </a:t>
            </a:r>
            <a:endParaRPr lang="en-US" sz="2800" b="1" dirty="0" smtClean="0">
              <a:solidFill>
                <a:srgbClr val="FFFF00"/>
              </a:solidFill>
              <a:latin typeface="Times New Roman" pitchFamily="18" charset="0"/>
              <a:cs typeface="Times New Roman" pitchFamily="18" charset="0"/>
            </a:endParaRPr>
          </a:p>
          <a:p>
            <a:pPr marL="609600" indent="-609600"/>
            <a:r>
              <a:rPr lang="en-US" sz="2400" dirty="0" smtClean="0">
                <a:solidFill>
                  <a:schemeClr val="bg1"/>
                </a:solidFill>
                <a:latin typeface="Times New Roman" pitchFamily="18" charset="0"/>
                <a:cs typeface="Times New Roman" pitchFamily="18" charset="0"/>
              </a:rPr>
              <a:t>Ancient Greek normally writes out </a:t>
            </a:r>
            <a:r>
              <a:rPr lang="en-US" sz="2400" dirty="0" smtClean="0">
                <a:solidFill>
                  <a:srgbClr val="FFFF00"/>
                </a:solidFill>
                <a:latin typeface="Times New Roman" pitchFamily="18" charset="0"/>
                <a:cs typeface="Times New Roman" pitchFamily="18" charset="0"/>
              </a:rPr>
              <a:t>cardinal numbers</a:t>
            </a:r>
            <a:r>
              <a:rPr lang="en-US" sz="2400" dirty="0" smtClean="0">
                <a:solidFill>
                  <a:schemeClr val="bg1"/>
                </a:solidFill>
                <a:latin typeface="Times New Roman" pitchFamily="18" charset="0"/>
                <a:cs typeface="Times New Roman" pitchFamily="18" charset="0"/>
              </a:rPr>
              <a:t>:</a:t>
            </a:r>
          </a:p>
          <a:p>
            <a:pPr marL="609600" indent="-609600">
              <a:buFontTx/>
              <a:buNone/>
            </a:pPr>
            <a:r>
              <a:rPr lang="en-US" sz="2800" dirty="0" smtClean="0">
                <a:solidFill>
                  <a:schemeClr val="bg1"/>
                </a:solidFill>
                <a:latin typeface="Times New Roman" pitchFamily="18" charset="0"/>
                <a:cs typeface="Times New Roman" pitchFamily="18" charset="0"/>
              </a:rPr>
              <a:t>eleven: </a:t>
            </a:r>
            <a:r>
              <a:rPr lang="el-GR" sz="2800" dirty="0" smtClean="0">
                <a:solidFill>
                  <a:srgbClr val="FFFF00"/>
                </a:solidFill>
                <a:latin typeface="Palatino Linotype" pitchFamily="18" charset="0"/>
              </a:rPr>
              <a:t>ἕνδεκα</a:t>
            </a:r>
          </a:p>
          <a:p>
            <a:pPr marL="609600" indent="-609600">
              <a:buFontTx/>
              <a:buNone/>
            </a:pPr>
            <a:r>
              <a:rPr lang="en-US" sz="2800" dirty="0" smtClean="0">
                <a:solidFill>
                  <a:schemeClr val="bg1"/>
                </a:solidFill>
                <a:latin typeface="Times New Roman" pitchFamily="18" charset="0"/>
                <a:cs typeface="Times New Roman" pitchFamily="18" charset="0"/>
              </a:rPr>
              <a:t>twelve: </a:t>
            </a:r>
            <a:r>
              <a:rPr lang="el-GR" sz="2800" dirty="0" smtClean="0">
                <a:solidFill>
                  <a:srgbClr val="FFFF00"/>
                </a:solidFill>
                <a:latin typeface="Palatino Linotype" pitchFamily="18" charset="0"/>
              </a:rPr>
              <a:t>δώδεκα</a:t>
            </a:r>
          </a:p>
          <a:p>
            <a:pPr marL="609600" indent="-609600">
              <a:buFontTx/>
              <a:buNone/>
            </a:pPr>
            <a:r>
              <a:rPr lang="en-US" sz="2800" dirty="0" smtClean="0">
                <a:solidFill>
                  <a:schemeClr val="bg1"/>
                </a:solidFill>
                <a:latin typeface="Times New Roman" pitchFamily="18" charset="0"/>
                <a:cs typeface="Times New Roman" pitchFamily="18" charset="0"/>
              </a:rPr>
              <a:t>thirteen: </a:t>
            </a:r>
            <a:r>
              <a:rPr lang="el-GR" sz="2800" dirty="0" smtClean="0">
                <a:solidFill>
                  <a:srgbClr val="FFFF00"/>
                </a:solidFill>
                <a:latin typeface="Palatino Linotype" pitchFamily="18" charset="0"/>
              </a:rPr>
              <a:t>τρεῖς καὶ δέκα</a:t>
            </a:r>
          </a:p>
          <a:p>
            <a:pPr marL="609600" indent="-609600">
              <a:buFontTx/>
              <a:buNone/>
            </a:pPr>
            <a:r>
              <a:rPr lang="en-US" sz="2800" dirty="0" smtClean="0">
                <a:solidFill>
                  <a:schemeClr val="bg1"/>
                </a:solidFill>
                <a:latin typeface="Times New Roman" pitchFamily="18" charset="0"/>
                <a:cs typeface="Times New Roman" pitchFamily="18" charset="0"/>
              </a:rPr>
              <a:t>fourteen: </a:t>
            </a:r>
            <a:r>
              <a:rPr lang="el-GR" sz="2800" dirty="0" smtClean="0">
                <a:solidFill>
                  <a:srgbClr val="FFFF00"/>
                </a:solidFill>
                <a:latin typeface="Palatino Linotype" pitchFamily="18" charset="0"/>
              </a:rPr>
              <a:t>τέτταρες καὶ δέκα</a:t>
            </a:r>
          </a:p>
          <a:p>
            <a:pPr marL="609600" indent="-609600">
              <a:buFontTx/>
              <a:buNone/>
            </a:pPr>
            <a:r>
              <a:rPr lang="en-US" sz="2800" dirty="0" smtClean="0">
                <a:solidFill>
                  <a:schemeClr val="bg1"/>
                </a:solidFill>
                <a:latin typeface="Times New Roman" pitchFamily="18" charset="0"/>
                <a:cs typeface="Times New Roman" pitchFamily="18" charset="0"/>
              </a:rPr>
              <a:t>fifteen: </a:t>
            </a:r>
            <a:r>
              <a:rPr lang="el-GR" sz="2800" dirty="0" smtClean="0">
                <a:solidFill>
                  <a:srgbClr val="FFFF00"/>
                </a:solidFill>
                <a:latin typeface="Palatino Linotype" pitchFamily="18" charset="0"/>
              </a:rPr>
              <a:t>πεντεκαίδεκα</a:t>
            </a:r>
          </a:p>
        </p:txBody>
      </p:sp>
    </p:spTree>
    <p:extLst>
      <p:ext uri="{BB962C8B-B14F-4D97-AF65-F5344CB8AC3E}">
        <p14:creationId xmlns:p14="http://schemas.microsoft.com/office/powerpoint/2010/main" val="10743832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b="1" dirty="0" smtClean="0">
              <a:solidFill>
                <a:schemeClr val="bg1"/>
              </a:solidFill>
            </a:endParaRPr>
          </a:p>
        </p:txBody>
      </p:sp>
      <p:sp>
        <p:nvSpPr>
          <p:cNvPr id="19459" name="Rectangle 3"/>
          <p:cNvSpPr>
            <a:spLocks noGrp="1" noChangeArrowheads="1"/>
          </p:cNvSpPr>
          <p:nvPr>
            <p:ph type="body" idx="1"/>
          </p:nvPr>
        </p:nvSpPr>
        <p:spPr>
          <a:xfrm>
            <a:off x="685800" y="1981200"/>
            <a:ext cx="7772400" cy="4648200"/>
          </a:xfrm>
        </p:spPr>
        <p:txBody>
          <a:bodyPr/>
          <a:lstStyle/>
          <a:p>
            <a:pPr marL="609600" indent="-609600">
              <a:buFontTx/>
              <a:buNone/>
            </a:pPr>
            <a:r>
              <a:rPr lang="en-US" sz="2800" b="1" dirty="0" smtClean="0">
                <a:solidFill>
                  <a:srgbClr val="FFFF00"/>
                </a:solidFill>
                <a:latin typeface="Times New Roman" pitchFamily="18" charset="0"/>
                <a:cs typeface="Times New Roman" pitchFamily="18" charset="0"/>
              </a:rPr>
              <a:t>Numbers</a:t>
            </a:r>
            <a:r>
              <a:rPr lang="el-GR" sz="2800" dirty="0" smtClean="0">
                <a:solidFill>
                  <a:schemeClr val="bg1"/>
                </a:solidFill>
                <a:latin typeface="Times New Roman" pitchFamily="18" charset="0"/>
                <a:cs typeface="Times New Roman" pitchFamily="18" charset="0"/>
              </a:rPr>
              <a:t> </a:t>
            </a:r>
            <a:endParaRPr lang="en-US" sz="2800" b="1" dirty="0" smtClean="0">
              <a:solidFill>
                <a:srgbClr val="FFFF00"/>
              </a:solidFill>
              <a:latin typeface="Times New Roman" pitchFamily="18" charset="0"/>
              <a:cs typeface="Times New Roman" pitchFamily="18" charset="0"/>
            </a:endParaRPr>
          </a:p>
          <a:p>
            <a:pPr marL="609600" indent="-609600"/>
            <a:r>
              <a:rPr lang="en-US" sz="2400" dirty="0" smtClean="0">
                <a:solidFill>
                  <a:schemeClr val="bg1"/>
                </a:solidFill>
                <a:latin typeface="Times New Roman" pitchFamily="18" charset="0"/>
                <a:cs typeface="Times New Roman" pitchFamily="18" charset="0"/>
              </a:rPr>
              <a:t>Ancient Greek normally writes out </a:t>
            </a:r>
            <a:r>
              <a:rPr lang="en-US" sz="2400" dirty="0" smtClean="0">
                <a:solidFill>
                  <a:srgbClr val="FFFF00"/>
                </a:solidFill>
                <a:latin typeface="Times New Roman" pitchFamily="18" charset="0"/>
                <a:cs typeface="Times New Roman" pitchFamily="18" charset="0"/>
              </a:rPr>
              <a:t>cardinal numbers</a:t>
            </a:r>
            <a:r>
              <a:rPr lang="en-US" sz="2400" dirty="0" smtClean="0">
                <a:solidFill>
                  <a:schemeClr val="bg1"/>
                </a:solidFill>
                <a:latin typeface="Times New Roman" pitchFamily="18" charset="0"/>
                <a:cs typeface="Times New Roman" pitchFamily="18" charset="0"/>
              </a:rPr>
              <a:t>:</a:t>
            </a:r>
          </a:p>
          <a:p>
            <a:pPr marL="609600" indent="-609600">
              <a:buFontTx/>
              <a:buNone/>
            </a:pPr>
            <a:r>
              <a:rPr lang="en-US" sz="2800" dirty="0" smtClean="0">
                <a:solidFill>
                  <a:schemeClr val="bg1"/>
                </a:solidFill>
                <a:latin typeface="Times New Roman" pitchFamily="18" charset="0"/>
                <a:cs typeface="Times New Roman" pitchFamily="18" charset="0"/>
              </a:rPr>
              <a:t>sixteen: </a:t>
            </a:r>
            <a:r>
              <a:rPr lang="el-GR" sz="2800" dirty="0" smtClean="0">
                <a:solidFill>
                  <a:srgbClr val="FFFF00"/>
                </a:solidFill>
                <a:latin typeface="Palatino Linotype" pitchFamily="18" charset="0"/>
              </a:rPr>
              <a:t>ἑκκαίδεκα</a:t>
            </a:r>
          </a:p>
          <a:p>
            <a:pPr marL="609600" indent="-609600">
              <a:buFontTx/>
              <a:buNone/>
            </a:pPr>
            <a:r>
              <a:rPr lang="en-US" sz="2800" dirty="0" smtClean="0">
                <a:solidFill>
                  <a:schemeClr val="bg1"/>
                </a:solidFill>
                <a:latin typeface="Times New Roman" pitchFamily="18" charset="0"/>
                <a:cs typeface="Times New Roman" pitchFamily="18" charset="0"/>
              </a:rPr>
              <a:t>seventeen: </a:t>
            </a:r>
            <a:r>
              <a:rPr lang="el-GR" sz="2800" dirty="0" smtClean="0">
                <a:solidFill>
                  <a:srgbClr val="FFFF00"/>
                </a:solidFill>
                <a:latin typeface="Palatino Linotype" pitchFamily="18" charset="0"/>
              </a:rPr>
              <a:t>ἑπτακαίδεκα</a:t>
            </a:r>
          </a:p>
          <a:p>
            <a:pPr marL="609600" indent="-609600">
              <a:buFontTx/>
              <a:buNone/>
            </a:pPr>
            <a:r>
              <a:rPr lang="en-US" sz="2800" dirty="0" smtClean="0">
                <a:solidFill>
                  <a:schemeClr val="bg1"/>
                </a:solidFill>
                <a:latin typeface="Times New Roman" pitchFamily="18" charset="0"/>
                <a:cs typeface="Times New Roman" pitchFamily="18" charset="0"/>
              </a:rPr>
              <a:t>eighteen: </a:t>
            </a:r>
            <a:r>
              <a:rPr lang="el-GR" sz="2800" dirty="0" smtClean="0">
                <a:solidFill>
                  <a:srgbClr val="FFFF00"/>
                </a:solidFill>
                <a:latin typeface="Palatino Linotype" pitchFamily="18" charset="0"/>
              </a:rPr>
              <a:t>ὀκτωκαίδεκα</a:t>
            </a:r>
          </a:p>
          <a:p>
            <a:pPr marL="609600" indent="-609600">
              <a:buFontTx/>
              <a:buNone/>
            </a:pPr>
            <a:r>
              <a:rPr lang="en-US" sz="2800" dirty="0" smtClean="0">
                <a:solidFill>
                  <a:schemeClr val="bg1"/>
                </a:solidFill>
                <a:latin typeface="Times New Roman" pitchFamily="18" charset="0"/>
                <a:cs typeface="Times New Roman" pitchFamily="18" charset="0"/>
              </a:rPr>
              <a:t>nineteen: </a:t>
            </a:r>
            <a:r>
              <a:rPr lang="el-GR" sz="2800" dirty="0" smtClean="0">
                <a:solidFill>
                  <a:srgbClr val="FFFF00"/>
                </a:solidFill>
                <a:latin typeface="Palatino Linotype" pitchFamily="18" charset="0"/>
              </a:rPr>
              <a:t>ἐννεακαίδεκα</a:t>
            </a:r>
          </a:p>
          <a:p>
            <a:pPr marL="609600" indent="-609600">
              <a:buFontTx/>
              <a:buNone/>
            </a:pPr>
            <a:r>
              <a:rPr lang="en-US" sz="2800" dirty="0" smtClean="0">
                <a:solidFill>
                  <a:schemeClr val="bg1"/>
                </a:solidFill>
                <a:latin typeface="Times New Roman" pitchFamily="18" charset="0"/>
                <a:cs typeface="Times New Roman" pitchFamily="18" charset="0"/>
              </a:rPr>
              <a:t>twenty: </a:t>
            </a:r>
            <a:r>
              <a:rPr lang="el-GR" sz="2800" dirty="0" smtClean="0">
                <a:solidFill>
                  <a:srgbClr val="FFFF00"/>
                </a:solidFill>
                <a:latin typeface="Palatino Linotype" pitchFamily="18" charset="0"/>
              </a:rPr>
              <a:t>εἴκοσι</a:t>
            </a:r>
            <a:r>
              <a:rPr lang="en-US" sz="2800" dirty="0" smtClean="0">
                <a:solidFill>
                  <a:srgbClr val="FFFF00"/>
                </a:solidFill>
                <a:latin typeface="Palatino Linotype" pitchFamily="18" charset="0"/>
              </a:rPr>
              <a:t> </a:t>
            </a:r>
          </a:p>
          <a:p>
            <a:pPr marL="609600" indent="-609600">
              <a:buFontTx/>
              <a:buNone/>
            </a:pPr>
            <a:r>
              <a:rPr lang="en-US" sz="2800" dirty="0" smtClean="0">
                <a:solidFill>
                  <a:schemeClr val="bg1"/>
                </a:solidFill>
                <a:latin typeface="Times New Roman" pitchFamily="18" charset="0"/>
                <a:cs typeface="Times New Roman" pitchFamily="18" charset="0"/>
              </a:rPr>
              <a:t>twenty one: </a:t>
            </a:r>
            <a:r>
              <a:rPr lang="el-GR" sz="2800" dirty="0" smtClean="0">
                <a:solidFill>
                  <a:srgbClr val="FFFF00"/>
                </a:solidFill>
                <a:latin typeface="Palatino Linotype" pitchFamily="18" charset="0"/>
              </a:rPr>
              <a:t>εἷς</a:t>
            </a:r>
            <a:r>
              <a:rPr lang="en-US" sz="2800" dirty="0" smtClean="0">
                <a:solidFill>
                  <a:schemeClr val="bg1"/>
                </a:solidFill>
                <a:latin typeface="Palatino Linotype" pitchFamily="18" charset="0"/>
              </a:rPr>
              <a:t> </a:t>
            </a:r>
            <a:r>
              <a:rPr lang="el-GR" sz="2800" dirty="0" smtClean="0">
                <a:solidFill>
                  <a:srgbClr val="FFFF00"/>
                </a:solidFill>
                <a:latin typeface="Palatino Linotype" pitchFamily="18" charset="0"/>
              </a:rPr>
              <a:t>καὶ εἴκοσι</a:t>
            </a:r>
            <a:r>
              <a:rPr lang="en-US" sz="2800" dirty="0" smtClean="0">
                <a:solidFill>
                  <a:srgbClr val="FFFF00"/>
                </a:solidFill>
                <a:latin typeface="Palatino Linotype" pitchFamily="18" charset="0"/>
              </a:rPr>
              <a:t> </a:t>
            </a:r>
            <a:r>
              <a:rPr lang="el-GR" sz="2800" dirty="0" smtClean="0">
                <a:solidFill>
                  <a:schemeClr val="bg1"/>
                </a:solidFill>
                <a:latin typeface="Palatino Linotype" pitchFamily="18" charset="0"/>
              </a:rPr>
              <a:t>κτλ</a:t>
            </a:r>
          </a:p>
        </p:txBody>
      </p:sp>
    </p:spTree>
    <p:extLst>
      <p:ext uri="{BB962C8B-B14F-4D97-AF65-F5344CB8AC3E}">
        <p14:creationId xmlns:p14="http://schemas.microsoft.com/office/powerpoint/2010/main" val="119323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b="1" dirty="0" smtClean="0">
              <a:solidFill>
                <a:schemeClr val="bg1"/>
              </a:solidFill>
            </a:endParaRPr>
          </a:p>
        </p:txBody>
      </p:sp>
      <p:sp>
        <p:nvSpPr>
          <p:cNvPr id="20483" name="Rectangle 3"/>
          <p:cNvSpPr>
            <a:spLocks noGrp="1" noChangeArrowheads="1"/>
          </p:cNvSpPr>
          <p:nvPr>
            <p:ph type="body" idx="1"/>
          </p:nvPr>
        </p:nvSpPr>
        <p:spPr>
          <a:xfrm>
            <a:off x="685800" y="1981200"/>
            <a:ext cx="7772400" cy="4648200"/>
          </a:xfrm>
        </p:spPr>
        <p:txBody>
          <a:bodyPr/>
          <a:lstStyle/>
          <a:p>
            <a:pPr marL="609600" indent="-609600">
              <a:buFontTx/>
              <a:buNone/>
            </a:pPr>
            <a:r>
              <a:rPr lang="en-US" sz="2800" b="1" dirty="0" smtClean="0">
                <a:solidFill>
                  <a:srgbClr val="FFFF00"/>
                </a:solidFill>
                <a:latin typeface="Times New Roman" pitchFamily="18" charset="0"/>
                <a:cs typeface="Times New Roman" pitchFamily="18" charset="0"/>
              </a:rPr>
              <a:t>Numbers</a:t>
            </a:r>
            <a:r>
              <a:rPr lang="el-GR" sz="2800" dirty="0" smtClean="0">
                <a:solidFill>
                  <a:schemeClr val="bg1"/>
                </a:solidFill>
                <a:latin typeface="Times New Roman" pitchFamily="18" charset="0"/>
                <a:cs typeface="Times New Roman" pitchFamily="18" charset="0"/>
              </a:rPr>
              <a:t> </a:t>
            </a:r>
            <a:endParaRPr lang="en-US" sz="2800" b="1" dirty="0" smtClean="0">
              <a:solidFill>
                <a:srgbClr val="FFFF00"/>
              </a:solidFill>
              <a:latin typeface="Times New Roman" pitchFamily="18" charset="0"/>
              <a:cs typeface="Times New Roman" pitchFamily="18" charset="0"/>
            </a:endParaRPr>
          </a:p>
          <a:p>
            <a:pPr marL="609600" indent="-609600"/>
            <a:r>
              <a:rPr lang="en-US" sz="2400" dirty="0" smtClean="0">
                <a:solidFill>
                  <a:schemeClr val="bg1"/>
                </a:solidFill>
                <a:latin typeface="Times New Roman" pitchFamily="18" charset="0"/>
                <a:cs typeface="Times New Roman" pitchFamily="18" charset="0"/>
              </a:rPr>
              <a:t>Ancient Greek normally writes out </a:t>
            </a:r>
            <a:r>
              <a:rPr lang="en-US" sz="2400" dirty="0" smtClean="0">
                <a:solidFill>
                  <a:srgbClr val="FFFF00"/>
                </a:solidFill>
                <a:latin typeface="Times New Roman" pitchFamily="18" charset="0"/>
                <a:cs typeface="Times New Roman" pitchFamily="18" charset="0"/>
              </a:rPr>
              <a:t>cardinal numbers</a:t>
            </a:r>
            <a:r>
              <a:rPr lang="en-US" sz="2400" dirty="0" smtClean="0">
                <a:solidFill>
                  <a:schemeClr val="bg1"/>
                </a:solidFill>
                <a:latin typeface="Times New Roman" pitchFamily="18" charset="0"/>
                <a:cs typeface="Times New Roman" pitchFamily="18" charset="0"/>
              </a:rPr>
              <a:t>:</a:t>
            </a:r>
          </a:p>
          <a:p>
            <a:pPr marL="609600" indent="-609600">
              <a:buFontTx/>
              <a:buNone/>
            </a:pPr>
            <a:r>
              <a:rPr lang="en-US" sz="2800" dirty="0" smtClean="0">
                <a:solidFill>
                  <a:schemeClr val="bg1"/>
                </a:solidFill>
                <a:latin typeface="Times New Roman" pitchFamily="18" charset="0"/>
                <a:cs typeface="Times New Roman" pitchFamily="18" charset="0"/>
              </a:rPr>
              <a:t>thirty: </a:t>
            </a:r>
            <a:r>
              <a:rPr lang="el-GR" sz="2800" dirty="0" smtClean="0">
                <a:solidFill>
                  <a:srgbClr val="FFFF00"/>
                </a:solidFill>
                <a:latin typeface="Palatino Linotype" pitchFamily="18" charset="0"/>
              </a:rPr>
              <a:t>τριάκοντα</a:t>
            </a:r>
          </a:p>
          <a:p>
            <a:pPr marL="609600" indent="-609600">
              <a:buFontTx/>
              <a:buNone/>
            </a:pPr>
            <a:r>
              <a:rPr lang="en-US" sz="2800" dirty="0" smtClean="0">
                <a:solidFill>
                  <a:schemeClr val="bg1"/>
                </a:solidFill>
                <a:latin typeface="Times New Roman" pitchFamily="18" charset="0"/>
                <a:cs typeface="Times New Roman" pitchFamily="18" charset="0"/>
              </a:rPr>
              <a:t>forty: </a:t>
            </a:r>
            <a:r>
              <a:rPr lang="el-GR" sz="2800" dirty="0" smtClean="0">
                <a:solidFill>
                  <a:srgbClr val="FFFF00"/>
                </a:solidFill>
                <a:latin typeface="Palatino Linotype" pitchFamily="18" charset="0"/>
              </a:rPr>
              <a:t>τετταράκοντα</a:t>
            </a:r>
          </a:p>
          <a:p>
            <a:pPr marL="609600" indent="-609600">
              <a:buFontTx/>
              <a:buNone/>
            </a:pPr>
            <a:r>
              <a:rPr lang="en-US" sz="2800" dirty="0" smtClean="0">
                <a:solidFill>
                  <a:schemeClr val="bg1"/>
                </a:solidFill>
                <a:latin typeface="Times New Roman" pitchFamily="18" charset="0"/>
                <a:cs typeface="Times New Roman" pitchFamily="18" charset="0"/>
              </a:rPr>
              <a:t>fifty: </a:t>
            </a:r>
            <a:r>
              <a:rPr lang="el-GR" sz="2800" dirty="0" smtClean="0">
                <a:solidFill>
                  <a:srgbClr val="FFFF00"/>
                </a:solidFill>
                <a:latin typeface="Palatino Linotype" pitchFamily="18" charset="0"/>
              </a:rPr>
              <a:t>πεντήκοντα</a:t>
            </a:r>
          </a:p>
          <a:p>
            <a:pPr marL="609600" indent="-609600">
              <a:buFontTx/>
              <a:buNone/>
            </a:pPr>
            <a:r>
              <a:rPr lang="en-US" sz="2800" dirty="0" smtClean="0">
                <a:solidFill>
                  <a:schemeClr val="bg1"/>
                </a:solidFill>
                <a:latin typeface="Times New Roman" pitchFamily="18" charset="0"/>
                <a:cs typeface="Times New Roman" pitchFamily="18" charset="0"/>
              </a:rPr>
              <a:t>sixty: </a:t>
            </a:r>
            <a:r>
              <a:rPr lang="el-GR" sz="2800" dirty="0" smtClean="0">
                <a:solidFill>
                  <a:srgbClr val="FFFF00"/>
                </a:solidFill>
                <a:latin typeface="Palatino Linotype" pitchFamily="18" charset="0"/>
              </a:rPr>
              <a:t>ἑξήκοντα</a:t>
            </a:r>
          </a:p>
          <a:p>
            <a:pPr marL="609600" indent="-609600">
              <a:buFontTx/>
              <a:buNone/>
            </a:pPr>
            <a:r>
              <a:rPr lang="en-US" sz="2800" dirty="0" smtClean="0">
                <a:solidFill>
                  <a:schemeClr val="bg1"/>
                </a:solidFill>
                <a:latin typeface="Times New Roman" pitchFamily="18" charset="0"/>
                <a:cs typeface="Times New Roman" pitchFamily="18" charset="0"/>
              </a:rPr>
              <a:t>seventy: </a:t>
            </a:r>
            <a:r>
              <a:rPr lang="el-GR" sz="2800" dirty="0" smtClean="0">
                <a:solidFill>
                  <a:srgbClr val="FFFF00"/>
                </a:solidFill>
                <a:latin typeface="Palatino Linotype" pitchFamily="18" charset="0"/>
              </a:rPr>
              <a:t>ἑβδομήκοντα</a:t>
            </a:r>
            <a:endParaRPr lang="en-US" sz="2800" dirty="0" smtClean="0">
              <a:solidFill>
                <a:srgbClr val="FFFF00"/>
              </a:solidFill>
              <a:latin typeface="Palatino Linotype" pitchFamily="18" charset="0"/>
            </a:endParaRPr>
          </a:p>
          <a:p>
            <a:pPr marL="609600" indent="-609600">
              <a:buFontTx/>
              <a:buNone/>
            </a:pPr>
            <a:r>
              <a:rPr lang="en-US" sz="2800" dirty="0" smtClean="0">
                <a:solidFill>
                  <a:schemeClr val="bg1"/>
                </a:solidFill>
                <a:latin typeface="Times New Roman" pitchFamily="18" charset="0"/>
                <a:cs typeface="Times New Roman" pitchFamily="18" charset="0"/>
              </a:rPr>
              <a:t>eighty: </a:t>
            </a:r>
            <a:r>
              <a:rPr lang="el-GR" sz="2800" dirty="0" smtClean="0">
                <a:solidFill>
                  <a:srgbClr val="FFFF00"/>
                </a:solidFill>
                <a:latin typeface="Palatino Linotype" pitchFamily="18" charset="0"/>
              </a:rPr>
              <a:t>ὀγδοήκοντα</a:t>
            </a:r>
            <a:endParaRPr lang="el-GR" sz="2800" dirty="0" smtClean="0">
              <a:solidFill>
                <a:schemeClr val="bg1"/>
              </a:solidFill>
              <a:latin typeface="Palatino Linotype" pitchFamily="18" charset="0"/>
            </a:endParaRPr>
          </a:p>
        </p:txBody>
      </p:sp>
    </p:spTree>
    <p:extLst>
      <p:ext uri="{BB962C8B-B14F-4D97-AF65-F5344CB8AC3E}">
        <p14:creationId xmlns:p14="http://schemas.microsoft.com/office/powerpoint/2010/main" val="10499035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026"/>
          <p:cNvSpPr>
            <a:spLocks noGrp="1" noChangeArrowheads="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b="1" dirty="0" smtClean="0">
              <a:solidFill>
                <a:schemeClr val="bg1"/>
              </a:solidFill>
            </a:endParaRPr>
          </a:p>
        </p:txBody>
      </p:sp>
      <p:sp>
        <p:nvSpPr>
          <p:cNvPr id="21507" name="Rectangle 1027"/>
          <p:cNvSpPr>
            <a:spLocks noGrp="1" noChangeArrowheads="1"/>
          </p:cNvSpPr>
          <p:nvPr>
            <p:ph type="body" idx="1"/>
          </p:nvPr>
        </p:nvSpPr>
        <p:spPr>
          <a:xfrm>
            <a:off x="685800" y="1981200"/>
            <a:ext cx="7772400" cy="4648200"/>
          </a:xfrm>
        </p:spPr>
        <p:txBody>
          <a:bodyPr/>
          <a:lstStyle/>
          <a:p>
            <a:pPr marL="609600" indent="-609600">
              <a:buFontTx/>
              <a:buNone/>
            </a:pPr>
            <a:r>
              <a:rPr lang="en-US" sz="2800" b="1" dirty="0" smtClean="0">
                <a:solidFill>
                  <a:srgbClr val="FFFF00"/>
                </a:solidFill>
                <a:latin typeface="Times New Roman" pitchFamily="18" charset="0"/>
                <a:cs typeface="Times New Roman" pitchFamily="18" charset="0"/>
              </a:rPr>
              <a:t>Numbers</a:t>
            </a:r>
            <a:r>
              <a:rPr lang="el-GR" sz="2800" dirty="0" smtClean="0">
                <a:solidFill>
                  <a:schemeClr val="bg1"/>
                </a:solidFill>
                <a:latin typeface="Times New Roman" pitchFamily="18" charset="0"/>
                <a:cs typeface="Times New Roman" pitchFamily="18" charset="0"/>
              </a:rPr>
              <a:t> </a:t>
            </a:r>
            <a:endParaRPr lang="en-US" sz="2800" b="1" dirty="0" smtClean="0">
              <a:solidFill>
                <a:srgbClr val="FFFF00"/>
              </a:solidFill>
              <a:latin typeface="Times New Roman" pitchFamily="18" charset="0"/>
              <a:cs typeface="Times New Roman" pitchFamily="18" charset="0"/>
            </a:endParaRPr>
          </a:p>
          <a:p>
            <a:pPr marL="609600" indent="-609600"/>
            <a:r>
              <a:rPr lang="en-US" sz="2400" dirty="0" smtClean="0">
                <a:solidFill>
                  <a:schemeClr val="bg1"/>
                </a:solidFill>
                <a:latin typeface="Times New Roman" pitchFamily="18" charset="0"/>
                <a:cs typeface="Times New Roman" pitchFamily="18" charset="0"/>
              </a:rPr>
              <a:t>Ancient Greek normally writes out </a:t>
            </a:r>
            <a:r>
              <a:rPr lang="en-US" sz="2400" dirty="0" smtClean="0">
                <a:solidFill>
                  <a:srgbClr val="FFFF00"/>
                </a:solidFill>
                <a:latin typeface="Times New Roman" pitchFamily="18" charset="0"/>
                <a:cs typeface="Times New Roman" pitchFamily="18" charset="0"/>
              </a:rPr>
              <a:t>cardinal numbers</a:t>
            </a:r>
            <a:r>
              <a:rPr lang="en-US" sz="2400" dirty="0" smtClean="0">
                <a:solidFill>
                  <a:schemeClr val="bg1"/>
                </a:solidFill>
                <a:latin typeface="Times New Roman" pitchFamily="18" charset="0"/>
                <a:cs typeface="Times New Roman" pitchFamily="18" charset="0"/>
              </a:rPr>
              <a:t>. Numbers two hundred and higher decline again:</a:t>
            </a:r>
          </a:p>
          <a:p>
            <a:pPr marL="609600" indent="-609600">
              <a:buFontTx/>
              <a:buNone/>
            </a:pPr>
            <a:r>
              <a:rPr lang="en-US" sz="2800" dirty="0" smtClean="0">
                <a:solidFill>
                  <a:schemeClr val="bg1"/>
                </a:solidFill>
                <a:latin typeface="Times New Roman" pitchFamily="18" charset="0"/>
                <a:cs typeface="Times New Roman" pitchFamily="18" charset="0"/>
              </a:rPr>
              <a:t>ninety: </a:t>
            </a:r>
            <a:r>
              <a:rPr lang="el-GR" sz="2800" dirty="0" smtClean="0">
                <a:solidFill>
                  <a:srgbClr val="FFFF00"/>
                </a:solidFill>
                <a:latin typeface="Palatino Linotype" pitchFamily="18" charset="0"/>
              </a:rPr>
              <a:t>ἐνενήκοντα</a:t>
            </a:r>
          </a:p>
          <a:p>
            <a:pPr marL="609600" indent="-609600">
              <a:buFontTx/>
              <a:buNone/>
            </a:pPr>
            <a:r>
              <a:rPr lang="en-US" sz="2800" dirty="0" smtClean="0">
                <a:solidFill>
                  <a:schemeClr val="bg1"/>
                </a:solidFill>
                <a:latin typeface="Times New Roman" pitchFamily="18" charset="0"/>
                <a:cs typeface="Times New Roman" pitchFamily="18" charset="0"/>
              </a:rPr>
              <a:t>hundred: </a:t>
            </a:r>
            <a:r>
              <a:rPr lang="el-GR" sz="2800" dirty="0" smtClean="0">
                <a:solidFill>
                  <a:srgbClr val="FFFF00"/>
                </a:solidFill>
                <a:latin typeface="Palatino Linotype" pitchFamily="18" charset="0"/>
              </a:rPr>
              <a:t>ἑκατόν</a:t>
            </a:r>
          </a:p>
          <a:p>
            <a:pPr marL="609600" indent="-609600">
              <a:buFontTx/>
              <a:buNone/>
            </a:pPr>
            <a:r>
              <a:rPr lang="en-US" sz="2800" dirty="0" smtClean="0">
                <a:solidFill>
                  <a:schemeClr val="bg1"/>
                </a:solidFill>
                <a:latin typeface="Times New Roman" pitchFamily="18" charset="0"/>
                <a:cs typeface="Times New Roman" pitchFamily="18" charset="0"/>
              </a:rPr>
              <a:t>two hundred: </a:t>
            </a:r>
            <a:r>
              <a:rPr lang="el-GR" sz="2800" dirty="0" smtClean="0">
                <a:solidFill>
                  <a:srgbClr val="FFFF00"/>
                </a:solidFill>
                <a:latin typeface="Palatino Linotype" pitchFamily="18" charset="0"/>
              </a:rPr>
              <a:t>διακόσιοι –αι –α </a:t>
            </a:r>
          </a:p>
          <a:p>
            <a:pPr marL="609600" indent="-609600">
              <a:buFontTx/>
              <a:buNone/>
            </a:pPr>
            <a:r>
              <a:rPr lang="en-US" sz="2800" dirty="0" smtClean="0">
                <a:solidFill>
                  <a:schemeClr val="bg1"/>
                </a:solidFill>
                <a:latin typeface="Times New Roman" pitchFamily="18" charset="0"/>
                <a:cs typeface="Times New Roman" pitchFamily="18" charset="0"/>
              </a:rPr>
              <a:t>three hundred: </a:t>
            </a:r>
            <a:r>
              <a:rPr lang="el-GR" sz="2800" dirty="0" smtClean="0">
                <a:solidFill>
                  <a:srgbClr val="FFFF00"/>
                </a:solidFill>
                <a:latin typeface="Palatino Linotype" pitchFamily="18" charset="0"/>
              </a:rPr>
              <a:t>τριακόσιοι –αι –α </a:t>
            </a:r>
          </a:p>
          <a:p>
            <a:pPr marL="609600" indent="-609600">
              <a:buFontTx/>
              <a:buNone/>
            </a:pPr>
            <a:r>
              <a:rPr lang="en-US" sz="2800" dirty="0" smtClean="0">
                <a:solidFill>
                  <a:schemeClr val="bg1"/>
                </a:solidFill>
                <a:latin typeface="Times New Roman" pitchFamily="18" charset="0"/>
                <a:cs typeface="Times New Roman" pitchFamily="18" charset="0"/>
              </a:rPr>
              <a:t>four hundred: </a:t>
            </a:r>
            <a:r>
              <a:rPr lang="el-GR" sz="2800" dirty="0" smtClean="0">
                <a:solidFill>
                  <a:srgbClr val="FFFF00"/>
                </a:solidFill>
                <a:latin typeface="Palatino Linotype" pitchFamily="18" charset="0"/>
              </a:rPr>
              <a:t>τετρακόσιοι –αι –α </a:t>
            </a:r>
          </a:p>
        </p:txBody>
      </p:sp>
    </p:spTree>
    <p:extLst>
      <p:ext uri="{BB962C8B-B14F-4D97-AF65-F5344CB8AC3E}">
        <p14:creationId xmlns:p14="http://schemas.microsoft.com/office/powerpoint/2010/main" val="28663169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Grp="1" noChangeArrowheads="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b="1" dirty="0" smtClean="0">
              <a:solidFill>
                <a:schemeClr val="bg1"/>
              </a:solidFill>
            </a:endParaRPr>
          </a:p>
        </p:txBody>
      </p:sp>
      <p:sp>
        <p:nvSpPr>
          <p:cNvPr id="22531" name="Rectangle 1027"/>
          <p:cNvSpPr>
            <a:spLocks noGrp="1" noChangeArrowheads="1"/>
          </p:cNvSpPr>
          <p:nvPr>
            <p:ph type="body" idx="1"/>
          </p:nvPr>
        </p:nvSpPr>
        <p:spPr>
          <a:xfrm>
            <a:off x="685800" y="1981200"/>
            <a:ext cx="7772400" cy="4648200"/>
          </a:xfrm>
        </p:spPr>
        <p:txBody>
          <a:bodyPr/>
          <a:lstStyle/>
          <a:p>
            <a:pPr marL="609600" indent="-609600">
              <a:buFontTx/>
              <a:buNone/>
            </a:pPr>
            <a:r>
              <a:rPr lang="en-US" sz="2800" b="1" dirty="0" smtClean="0">
                <a:solidFill>
                  <a:srgbClr val="FFFF00"/>
                </a:solidFill>
                <a:latin typeface="Times New Roman" pitchFamily="18" charset="0"/>
                <a:cs typeface="Times New Roman" pitchFamily="18" charset="0"/>
              </a:rPr>
              <a:t>Numbers</a:t>
            </a:r>
            <a:r>
              <a:rPr lang="el-GR" sz="2800" dirty="0" smtClean="0">
                <a:solidFill>
                  <a:schemeClr val="bg1"/>
                </a:solidFill>
                <a:latin typeface="Times New Roman" pitchFamily="18" charset="0"/>
                <a:cs typeface="Times New Roman" pitchFamily="18" charset="0"/>
              </a:rPr>
              <a:t> </a:t>
            </a:r>
            <a:endParaRPr lang="en-US" sz="2800" b="1" dirty="0" smtClean="0">
              <a:solidFill>
                <a:srgbClr val="FFFF00"/>
              </a:solidFill>
              <a:latin typeface="Times New Roman" pitchFamily="18" charset="0"/>
              <a:cs typeface="Times New Roman" pitchFamily="18" charset="0"/>
            </a:endParaRPr>
          </a:p>
          <a:p>
            <a:pPr marL="609600" indent="-609600"/>
            <a:r>
              <a:rPr lang="en-US" sz="2400" dirty="0" smtClean="0">
                <a:solidFill>
                  <a:schemeClr val="bg1"/>
                </a:solidFill>
                <a:latin typeface="Times New Roman" pitchFamily="18" charset="0"/>
                <a:cs typeface="Times New Roman" pitchFamily="18" charset="0"/>
              </a:rPr>
              <a:t>Ancient Greek normally writes out </a:t>
            </a:r>
            <a:r>
              <a:rPr lang="en-US" sz="2400" dirty="0" smtClean="0">
                <a:solidFill>
                  <a:srgbClr val="FFFF00"/>
                </a:solidFill>
                <a:latin typeface="Times New Roman" pitchFamily="18" charset="0"/>
                <a:cs typeface="Times New Roman" pitchFamily="18" charset="0"/>
              </a:rPr>
              <a:t>cardinal numbers</a:t>
            </a:r>
            <a:r>
              <a:rPr lang="en-US" sz="2400" dirty="0" smtClean="0">
                <a:solidFill>
                  <a:schemeClr val="bg1"/>
                </a:solidFill>
                <a:latin typeface="Times New Roman" pitchFamily="18" charset="0"/>
                <a:cs typeface="Times New Roman" pitchFamily="18" charset="0"/>
              </a:rPr>
              <a:t>: </a:t>
            </a:r>
          </a:p>
          <a:p>
            <a:pPr marL="609600" indent="-609600">
              <a:buFontTx/>
              <a:buNone/>
            </a:pPr>
            <a:r>
              <a:rPr lang="en-US" sz="2800" dirty="0" smtClean="0">
                <a:solidFill>
                  <a:schemeClr val="bg1"/>
                </a:solidFill>
                <a:latin typeface="Times New Roman" pitchFamily="18" charset="0"/>
                <a:cs typeface="Times New Roman" pitchFamily="18" charset="0"/>
              </a:rPr>
              <a:t>five hundred:</a:t>
            </a:r>
            <a:r>
              <a:rPr lang="el-GR" sz="2800" dirty="0" smtClean="0">
                <a:solidFill>
                  <a:schemeClr val="bg1"/>
                </a:solidFill>
                <a:latin typeface="Times New Roman" pitchFamily="18" charset="0"/>
                <a:cs typeface="Times New Roman" pitchFamily="18" charset="0"/>
              </a:rPr>
              <a:t> </a:t>
            </a:r>
            <a:r>
              <a:rPr lang="el-GR" sz="2800" dirty="0" smtClean="0">
                <a:solidFill>
                  <a:srgbClr val="FFFF00"/>
                </a:solidFill>
                <a:latin typeface="Palatino Linotype" pitchFamily="18" charset="0"/>
              </a:rPr>
              <a:t>πεντακόσιοι –αι –α </a:t>
            </a:r>
            <a:endParaRPr lang="en-US" sz="2800" dirty="0" smtClean="0">
              <a:solidFill>
                <a:srgbClr val="FFFF00"/>
              </a:solidFill>
              <a:latin typeface="Palatino Linotype" pitchFamily="18" charset="0"/>
            </a:endParaRPr>
          </a:p>
          <a:p>
            <a:pPr marL="609600" indent="-609600">
              <a:buFontTx/>
              <a:buNone/>
            </a:pPr>
            <a:r>
              <a:rPr lang="en-US" sz="2800" dirty="0" smtClean="0">
                <a:solidFill>
                  <a:schemeClr val="bg1"/>
                </a:solidFill>
                <a:latin typeface="Times New Roman" pitchFamily="18" charset="0"/>
                <a:cs typeface="Times New Roman" pitchFamily="18" charset="0"/>
              </a:rPr>
              <a:t>six hundred:</a:t>
            </a:r>
            <a:r>
              <a:rPr lang="el-GR" sz="2800" dirty="0" smtClean="0">
                <a:solidFill>
                  <a:schemeClr val="bg1"/>
                </a:solidFill>
                <a:latin typeface="Times New Roman" pitchFamily="18" charset="0"/>
                <a:cs typeface="Times New Roman" pitchFamily="18" charset="0"/>
              </a:rPr>
              <a:t> </a:t>
            </a:r>
            <a:r>
              <a:rPr lang="el-GR" sz="2800" dirty="0" smtClean="0">
                <a:solidFill>
                  <a:srgbClr val="FFFF00"/>
                </a:solidFill>
                <a:latin typeface="Palatino Linotype" pitchFamily="18" charset="0"/>
              </a:rPr>
              <a:t>ἑξακόσιοι –αι –α </a:t>
            </a:r>
          </a:p>
          <a:p>
            <a:pPr marL="609600" indent="-609600">
              <a:buFontTx/>
              <a:buNone/>
            </a:pPr>
            <a:r>
              <a:rPr lang="en-US" sz="2800" dirty="0" smtClean="0">
                <a:solidFill>
                  <a:schemeClr val="bg1"/>
                </a:solidFill>
                <a:latin typeface="Times New Roman" pitchFamily="18" charset="0"/>
                <a:cs typeface="Times New Roman" pitchFamily="18" charset="0"/>
              </a:rPr>
              <a:t>seven hundred: </a:t>
            </a:r>
            <a:r>
              <a:rPr lang="el-GR" sz="2800" dirty="0" smtClean="0">
                <a:solidFill>
                  <a:srgbClr val="FFFF00"/>
                </a:solidFill>
                <a:latin typeface="Palatino Linotype" pitchFamily="18" charset="0"/>
              </a:rPr>
              <a:t>ἑπτακόσιοι –αι –α </a:t>
            </a:r>
          </a:p>
          <a:p>
            <a:pPr marL="609600" indent="-609600">
              <a:buFontTx/>
              <a:buNone/>
            </a:pPr>
            <a:r>
              <a:rPr lang="en-US" sz="2800" dirty="0" smtClean="0">
                <a:solidFill>
                  <a:schemeClr val="bg1"/>
                </a:solidFill>
                <a:latin typeface="Times New Roman" pitchFamily="18" charset="0"/>
                <a:cs typeface="Times New Roman" pitchFamily="18" charset="0"/>
              </a:rPr>
              <a:t>eight hundred: </a:t>
            </a:r>
            <a:r>
              <a:rPr lang="el-GR" sz="2800" dirty="0" smtClean="0">
                <a:solidFill>
                  <a:srgbClr val="FFFF00"/>
                </a:solidFill>
                <a:latin typeface="Palatino Linotype" pitchFamily="18" charset="0"/>
              </a:rPr>
              <a:t>ὀκτακόσιοι –αι –α </a:t>
            </a:r>
          </a:p>
          <a:p>
            <a:pPr marL="609600" indent="-609600">
              <a:buFontTx/>
              <a:buNone/>
            </a:pPr>
            <a:r>
              <a:rPr lang="en-US" sz="2800" dirty="0" smtClean="0">
                <a:solidFill>
                  <a:schemeClr val="bg1"/>
                </a:solidFill>
                <a:latin typeface="Times New Roman" pitchFamily="18" charset="0"/>
                <a:cs typeface="Times New Roman" pitchFamily="18" charset="0"/>
              </a:rPr>
              <a:t>nine hundred: </a:t>
            </a:r>
            <a:r>
              <a:rPr lang="el-GR" sz="2800" dirty="0" smtClean="0">
                <a:solidFill>
                  <a:srgbClr val="FFFF00"/>
                </a:solidFill>
                <a:latin typeface="Palatino Linotype" pitchFamily="18" charset="0"/>
              </a:rPr>
              <a:t>ἐνακόσιοι –αι –α </a:t>
            </a:r>
          </a:p>
          <a:p>
            <a:pPr marL="609600" indent="-609600">
              <a:buFontTx/>
              <a:buNone/>
            </a:pPr>
            <a:r>
              <a:rPr lang="en-US" sz="2800" dirty="0" smtClean="0">
                <a:solidFill>
                  <a:schemeClr val="bg1"/>
                </a:solidFill>
                <a:latin typeface="Times New Roman" pitchFamily="18" charset="0"/>
                <a:cs typeface="Times New Roman" pitchFamily="18" charset="0"/>
              </a:rPr>
              <a:t>thousand: </a:t>
            </a:r>
            <a:r>
              <a:rPr lang="el-GR" sz="2800" dirty="0" smtClean="0">
                <a:solidFill>
                  <a:srgbClr val="FFFF00"/>
                </a:solidFill>
                <a:latin typeface="Palatino Linotype" pitchFamily="18" charset="0"/>
              </a:rPr>
              <a:t>χίλιοι –αι –α  </a:t>
            </a:r>
          </a:p>
        </p:txBody>
      </p:sp>
    </p:spTree>
    <p:extLst>
      <p:ext uri="{BB962C8B-B14F-4D97-AF65-F5344CB8AC3E}">
        <p14:creationId xmlns:p14="http://schemas.microsoft.com/office/powerpoint/2010/main" val="2851711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b="1" dirty="0" smtClean="0">
              <a:solidFill>
                <a:schemeClr val="bg1"/>
              </a:solidFill>
            </a:endParaRPr>
          </a:p>
        </p:txBody>
      </p:sp>
      <p:sp>
        <p:nvSpPr>
          <p:cNvPr id="23555" name="Rectangle 3"/>
          <p:cNvSpPr>
            <a:spLocks noGrp="1" noChangeArrowheads="1"/>
          </p:cNvSpPr>
          <p:nvPr>
            <p:ph type="body" idx="1"/>
          </p:nvPr>
        </p:nvSpPr>
        <p:spPr>
          <a:xfrm>
            <a:off x="685800" y="1981200"/>
            <a:ext cx="7772400" cy="4648200"/>
          </a:xfrm>
        </p:spPr>
        <p:txBody>
          <a:bodyPr/>
          <a:lstStyle/>
          <a:p>
            <a:pPr marL="609600" indent="-609600">
              <a:buFontTx/>
              <a:buNone/>
            </a:pPr>
            <a:r>
              <a:rPr lang="en-US" sz="2800" b="1" dirty="0" smtClean="0">
                <a:solidFill>
                  <a:srgbClr val="FFFF00"/>
                </a:solidFill>
                <a:latin typeface="Times New Roman" pitchFamily="18" charset="0"/>
                <a:cs typeface="Times New Roman" pitchFamily="18" charset="0"/>
              </a:rPr>
              <a:t>Numbers</a:t>
            </a:r>
            <a:r>
              <a:rPr lang="el-GR" sz="2800" dirty="0" smtClean="0">
                <a:solidFill>
                  <a:schemeClr val="bg1"/>
                </a:solidFill>
                <a:latin typeface="Times New Roman" pitchFamily="18" charset="0"/>
                <a:cs typeface="Times New Roman" pitchFamily="18" charset="0"/>
              </a:rPr>
              <a:t> </a:t>
            </a:r>
            <a:endParaRPr lang="en-US" sz="2800" b="1" dirty="0" smtClean="0">
              <a:solidFill>
                <a:srgbClr val="FFFF00"/>
              </a:solidFill>
              <a:latin typeface="Times New Roman" pitchFamily="18" charset="0"/>
              <a:cs typeface="Times New Roman" pitchFamily="18" charset="0"/>
            </a:endParaRPr>
          </a:p>
          <a:p>
            <a:pPr marL="609600" indent="-609600"/>
            <a:r>
              <a:rPr lang="en-US" sz="2400" dirty="0" smtClean="0">
                <a:solidFill>
                  <a:schemeClr val="bg1"/>
                </a:solidFill>
                <a:latin typeface="Times New Roman" pitchFamily="18" charset="0"/>
                <a:cs typeface="Times New Roman" pitchFamily="18" charset="0"/>
              </a:rPr>
              <a:t>Ancient Greek normally writes out </a:t>
            </a:r>
            <a:r>
              <a:rPr lang="en-US" sz="2400" dirty="0" smtClean="0">
                <a:solidFill>
                  <a:srgbClr val="FFFF00"/>
                </a:solidFill>
                <a:latin typeface="Times New Roman" pitchFamily="18" charset="0"/>
                <a:cs typeface="Times New Roman" pitchFamily="18" charset="0"/>
              </a:rPr>
              <a:t>cardinal numbers</a:t>
            </a:r>
            <a:r>
              <a:rPr lang="en-US" sz="2400" dirty="0" smtClean="0">
                <a:solidFill>
                  <a:schemeClr val="bg1"/>
                </a:solidFill>
                <a:latin typeface="Times New Roman" pitchFamily="18" charset="0"/>
                <a:cs typeface="Times New Roman" pitchFamily="18" charset="0"/>
              </a:rPr>
              <a:t>: </a:t>
            </a:r>
          </a:p>
          <a:p>
            <a:pPr marL="609600" indent="-609600">
              <a:buFontTx/>
              <a:buNone/>
            </a:pPr>
            <a:r>
              <a:rPr lang="en-US" sz="2800" dirty="0" smtClean="0">
                <a:solidFill>
                  <a:schemeClr val="bg1"/>
                </a:solidFill>
                <a:latin typeface="Times New Roman" pitchFamily="18" charset="0"/>
                <a:cs typeface="Times New Roman" pitchFamily="18" charset="0"/>
              </a:rPr>
              <a:t>two thousand:</a:t>
            </a:r>
            <a:r>
              <a:rPr lang="el-GR" sz="2800" dirty="0" smtClean="0">
                <a:solidFill>
                  <a:schemeClr val="bg1"/>
                </a:solidFill>
                <a:latin typeface="Times New Roman" pitchFamily="18" charset="0"/>
                <a:cs typeface="Times New Roman" pitchFamily="18" charset="0"/>
              </a:rPr>
              <a:t> </a:t>
            </a:r>
            <a:r>
              <a:rPr lang="el-GR" sz="2800" dirty="0" smtClean="0">
                <a:solidFill>
                  <a:srgbClr val="FFFF00"/>
                </a:solidFill>
                <a:latin typeface="Palatino Linotype" pitchFamily="18" charset="0"/>
              </a:rPr>
              <a:t>δισχίλιοι –αι –α</a:t>
            </a:r>
          </a:p>
          <a:p>
            <a:pPr marL="609600" indent="-609600">
              <a:buFontTx/>
              <a:buNone/>
            </a:pPr>
            <a:r>
              <a:rPr lang="en-US" sz="2800" dirty="0" smtClean="0">
                <a:solidFill>
                  <a:schemeClr val="bg1"/>
                </a:solidFill>
                <a:latin typeface="Times New Roman" pitchFamily="18" charset="0"/>
                <a:cs typeface="Times New Roman" pitchFamily="18" charset="0"/>
              </a:rPr>
              <a:t>three thousand:</a:t>
            </a:r>
            <a:r>
              <a:rPr lang="el-GR" sz="2800" dirty="0" smtClean="0">
                <a:solidFill>
                  <a:schemeClr val="bg1"/>
                </a:solidFill>
                <a:latin typeface="Times New Roman" pitchFamily="18" charset="0"/>
                <a:cs typeface="Times New Roman" pitchFamily="18" charset="0"/>
              </a:rPr>
              <a:t> </a:t>
            </a:r>
            <a:r>
              <a:rPr lang="el-GR" sz="2800" dirty="0" smtClean="0">
                <a:solidFill>
                  <a:srgbClr val="FFFF00"/>
                </a:solidFill>
                <a:latin typeface="Palatino Linotype" pitchFamily="18" charset="0"/>
              </a:rPr>
              <a:t>τρισχίλιοι –αι –α</a:t>
            </a:r>
          </a:p>
          <a:p>
            <a:pPr marL="609600" indent="-609600">
              <a:buFontTx/>
              <a:buNone/>
            </a:pPr>
            <a:r>
              <a:rPr lang="en-US" sz="2800" dirty="0" smtClean="0">
                <a:solidFill>
                  <a:schemeClr val="bg1"/>
                </a:solidFill>
                <a:latin typeface="Times New Roman" pitchFamily="18" charset="0"/>
                <a:cs typeface="Times New Roman" pitchFamily="18" charset="0"/>
              </a:rPr>
              <a:t>ten thousand: </a:t>
            </a:r>
            <a:r>
              <a:rPr lang="el-GR" sz="2800" dirty="0" smtClean="0">
                <a:solidFill>
                  <a:srgbClr val="FFFF00"/>
                </a:solidFill>
                <a:latin typeface="Palatino Linotype" pitchFamily="18" charset="0"/>
              </a:rPr>
              <a:t>μύριοι –αι –α </a:t>
            </a:r>
          </a:p>
          <a:p>
            <a:pPr marL="609600" indent="-609600">
              <a:buFontTx/>
              <a:buNone/>
            </a:pPr>
            <a:r>
              <a:rPr lang="en-US" sz="2800" dirty="0" smtClean="0">
                <a:solidFill>
                  <a:schemeClr val="bg1"/>
                </a:solidFill>
                <a:latin typeface="Times New Roman" pitchFamily="18" charset="0"/>
                <a:cs typeface="Times New Roman" pitchFamily="18" charset="0"/>
              </a:rPr>
              <a:t>twenty thousand: </a:t>
            </a:r>
            <a:r>
              <a:rPr lang="el-GR" sz="2800" dirty="0" smtClean="0">
                <a:solidFill>
                  <a:srgbClr val="FFFF00"/>
                </a:solidFill>
                <a:latin typeface="Palatino Linotype" pitchFamily="18" charset="0"/>
              </a:rPr>
              <a:t>δισμύριοι –αι –α </a:t>
            </a:r>
            <a:r>
              <a:rPr lang="en-US" sz="2000" dirty="0" smtClean="0">
                <a:solidFill>
                  <a:srgbClr val="FFFF00"/>
                </a:solidFill>
                <a:latin typeface="Palatino Linotype" pitchFamily="18" charset="0"/>
              </a:rPr>
              <a:t>(</a:t>
            </a:r>
            <a:r>
              <a:rPr lang="el-GR" sz="2000" dirty="0" smtClean="0">
                <a:solidFill>
                  <a:srgbClr val="FFFF00"/>
                </a:solidFill>
                <a:latin typeface="Palatino Linotype" pitchFamily="18" charset="0"/>
              </a:rPr>
              <a:t>δύο μυριάδες)</a:t>
            </a:r>
          </a:p>
          <a:p>
            <a:pPr marL="609600" indent="-609600">
              <a:buFontTx/>
              <a:buNone/>
            </a:pPr>
            <a:r>
              <a:rPr lang="en-US" sz="2800" dirty="0" smtClean="0">
                <a:solidFill>
                  <a:schemeClr val="bg1"/>
                </a:solidFill>
                <a:latin typeface="Times New Roman" pitchFamily="18" charset="0"/>
                <a:cs typeface="Times New Roman" pitchFamily="18" charset="0"/>
              </a:rPr>
              <a:t>hundred thousand: </a:t>
            </a:r>
            <a:r>
              <a:rPr lang="el-GR" sz="2800" dirty="0" smtClean="0">
                <a:solidFill>
                  <a:srgbClr val="FFFF00"/>
                </a:solidFill>
                <a:latin typeface="Palatino Linotype" pitchFamily="18" charset="0"/>
              </a:rPr>
              <a:t>δεκακισμύριοι –αι –α </a:t>
            </a:r>
          </a:p>
          <a:p>
            <a:pPr marL="609600" indent="-609600">
              <a:buFontTx/>
              <a:buNone/>
            </a:pPr>
            <a:r>
              <a:rPr lang="en-US" sz="2800" dirty="0" smtClean="0">
                <a:solidFill>
                  <a:schemeClr val="bg1"/>
                </a:solidFill>
                <a:latin typeface="Times New Roman" pitchFamily="18" charset="0"/>
                <a:cs typeface="Times New Roman" pitchFamily="18" charset="0"/>
              </a:rPr>
              <a:t>hundred million: </a:t>
            </a:r>
            <a:r>
              <a:rPr lang="el-GR" sz="2800" dirty="0" smtClean="0">
                <a:solidFill>
                  <a:srgbClr val="FFFF00"/>
                </a:solidFill>
                <a:latin typeface="Palatino Linotype" pitchFamily="18" charset="0"/>
              </a:rPr>
              <a:t>μυριάκις μύριοι</a:t>
            </a:r>
            <a:r>
              <a:rPr lang="en-US" sz="2800" dirty="0" smtClean="0">
                <a:solidFill>
                  <a:srgbClr val="FFFF00"/>
                </a:solidFill>
                <a:latin typeface="Palatino Linotype" pitchFamily="18" charset="0"/>
              </a:rPr>
              <a:t> </a:t>
            </a:r>
            <a:r>
              <a:rPr lang="el-GR" sz="2800" dirty="0" smtClean="0">
                <a:solidFill>
                  <a:srgbClr val="FFFF00"/>
                </a:solidFill>
                <a:latin typeface="Palatino Linotype" pitchFamily="18" charset="0"/>
              </a:rPr>
              <a:t>–αι –α </a:t>
            </a:r>
          </a:p>
        </p:txBody>
      </p:sp>
    </p:spTree>
    <p:extLst>
      <p:ext uri="{BB962C8B-B14F-4D97-AF65-F5344CB8AC3E}">
        <p14:creationId xmlns:p14="http://schemas.microsoft.com/office/powerpoint/2010/main" val="27463351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b="1" dirty="0" smtClean="0">
              <a:solidFill>
                <a:schemeClr val="bg1"/>
              </a:solidFill>
            </a:endParaRPr>
          </a:p>
        </p:txBody>
      </p:sp>
      <p:sp>
        <p:nvSpPr>
          <p:cNvPr id="24579" name="Rectangle 3"/>
          <p:cNvSpPr>
            <a:spLocks noGrp="1" noChangeArrowheads="1"/>
          </p:cNvSpPr>
          <p:nvPr>
            <p:ph type="body" idx="1"/>
          </p:nvPr>
        </p:nvSpPr>
        <p:spPr>
          <a:xfrm>
            <a:off x="685800" y="1981200"/>
            <a:ext cx="7772400" cy="4648200"/>
          </a:xfrm>
        </p:spPr>
        <p:txBody>
          <a:bodyPr>
            <a:normAutofit/>
          </a:bodyPr>
          <a:lstStyle/>
          <a:p>
            <a:pPr marL="609600" indent="-609600">
              <a:buFontTx/>
              <a:buNone/>
            </a:pPr>
            <a:r>
              <a:rPr lang="en-US" sz="2800" b="1" dirty="0" smtClean="0">
                <a:solidFill>
                  <a:srgbClr val="FFFF00"/>
                </a:solidFill>
                <a:latin typeface="Times New Roman" pitchFamily="18" charset="0"/>
                <a:cs typeface="Times New Roman" pitchFamily="18" charset="0"/>
              </a:rPr>
              <a:t>Numbers</a:t>
            </a:r>
            <a:r>
              <a:rPr lang="el-GR" sz="2800" dirty="0" smtClean="0">
                <a:solidFill>
                  <a:schemeClr val="bg1"/>
                </a:solidFill>
                <a:latin typeface="Times New Roman" pitchFamily="18" charset="0"/>
                <a:cs typeface="Times New Roman" pitchFamily="18" charset="0"/>
              </a:rPr>
              <a:t> </a:t>
            </a:r>
            <a:endParaRPr lang="en-US" sz="2800" b="1" dirty="0" smtClean="0">
              <a:solidFill>
                <a:srgbClr val="FFFF00"/>
              </a:solidFill>
              <a:latin typeface="Times New Roman" pitchFamily="18" charset="0"/>
              <a:cs typeface="Times New Roman" pitchFamily="18" charset="0"/>
            </a:endParaRPr>
          </a:p>
          <a:p>
            <a:pPr marL="609600" indent="-609600"/>
            <a:r>
              <a:rPr lang="en-US" sz="2400" dirty="0" smtClean="0">
                <a:solidFill>
                  <a:schemeClr val="bg1"/>
                </a:solidFill>
                <a:latin typeface="Times New Roman" pitchFamily="18" charset="0"/>
                <a:cs typeface="Times New Roman" pitchFamily="18" charset="0"/>
              </a:rPr>
              <a:t>In the classical period, inscriptions show the following</a:t>
            </a:r>
            <a:r>
              <a:rPr lang="en-US" sz="2400" dirty="0" smtClean="0">
                <a:solidFill>
                  <a:srgbClr val="FFFF00"/>
                </a:solidFill>
                <a:latin typeface="Times New Roman" pitchFamily="18" charset="0"/>
                <a:cs typeface="Times New Roman" pitchFamily="18" charset="0"/>
              </a:rPr>
              <a:t> numerals</a:t>
            </a:r>
            <a:r>
              <a:rPr lang="en-US" sz="2400" dirty="0" smtClean="0">
                <a:solidFill>
                  <a:schemeClr val="bg1"/>
                </a:solidFill>
                <a:latin typeface="Times New Roman" pitchFamily="18" charset="0"/>
                <a:cs typeface="Times New Roman" pitchFamily="18" charset="0"/>
              </a:rPr>
              <a:t>: </a:t>
            </a:r>
          </a:p>
        </p:txBody>
      </p:sp>
      <p:sp>
        <p:nvSpPr>
          <p:cNvPr id="24580" name="Text Box 4"/>
          <p:cNvSpPr txBox="1">
            <a:spLocks noChangeArrowheads="1"/>
          </p:cNvSpPr>
          <p:nvPr/>
        </p:nvSpPr>
        <p:spPr bwMode="auto">
          <a:xfrm>
            <a:off x="2819400" y="3590925"/>
            <a:ext cx="26289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l-GR" dirty="0">
                <a:solidFill>
                  <a:schemeClr val="bg1"/>
                </a:solidFill>
                <a:latin typeface="Palatino Linotype" pitchFamily="18" charset="0"/>
              </a:rPr>
              <a:t>6. </a:t>
            </a:r>
            <a:r>
              <a:rPr lang="el-GR" dirty="0">
                <a:solidFill>
                  <a:srgbClr val="FFFF00"/>
                </a:solidFill>
                <a:latin typeface="Palatino Linotype" pitchFamily="18" charset="0"/>
              </a:rPr>
              <a:t>Γ |</a:t>
            </a:r>
          </a:p>
          <a:p>
            <a:pPr eaLnBrk="1" hangingPunct="1"/>
            <a:r>
              <a:rPr lang="el-GR" dirty="0">
                <a:solidFill>
                  <a:schemeClr val="bg1"/>
                </a:solidFill>
                <a:latin typeface="Palatino Linotype" pitchFamily="18" charset="0"/>
              </a:rPr>
              <a:t>10. </a:t>
            </a:r>
            <a:r>
              <a:rPr lang="el-GR" dirty="0">
                <a:solidFill>
                  <a:srgbClr val="FFFF00"/>
                </a:solidFill>
                <a:latin typeface="Palatino Linotype" pitchFamily="18" charset="0"/>
              </a:rPr>
              <a:t>Δ</a:t>
            </a:r>
            <a:r>
              <a:rPr lang="en-US" dirty="0">
                <a:solidFill>
                  <a:srgbClr val="FFFF00"/>
                </a:solidFill>
                <a:latin typeface="Palatino Linotype" pitchFamily="18" charset="0"/>
              </a:rPr>
              <a:t> </a:t>
            </a:r>
            <a:r>
              <a:rPr lang="el-GR" dirty="0">
                <a:solidFill>
                  <a:schemeClr val="bg1"/>
                </a:solidFill>
                <a:latin typeface="Palatino Linotype" pitchFamily="18" charset="0"/>
              </a:rPr>
              <a:t>(δέκα)</a:t>
            </a:r>
            <a:endParaRPr lang="el-GR" dirty="0">
              <a:solidFill>
                <a:srgbClr val="FFFF00"/>
              </a:solidFill>
              <a:latin typeface="Palatino Linotype" pitchFamily="18" charset="0"/>
            </a:endParaRPr>
          </a:p>
          <a:p>
            <a:pPr eaLnBrk="1" hangingPunct="1"/>
            <a:r>
              <a:rPr lang="el-GR" dirty="0">
                <a:solidFill>
                  <a:schemeClr val="bg1"/>
                </a:solidFill>
                <a:latin typeface="Palatino Linotype" pitchFamily="18" charset="0"/>
              </a:rPr>
              <a:t>20. </a:t>
            </a:r>
            <a:r>
              <a:rPr lang="el-GR" dirty="0">
                <a:solidFill>
                  <a:srgbClr val="FFFF00"/>
                </a:solidFill>
                <a:latin typeface="Palatino Linotype" pitchFamily="18" charset="0"/>
              </a:rPr>
              <a:t>ΔΔ</a:t>
            </a:r>
          </a:p>
          <a:p>
            <a:pPr eaLnBrk="1" hangingPunct="1"/>
            <a:r>
              <a:rPr lang="el-GR" dirty="0">
                <a:solidFill>
                  <a:schemeClr val="bg1"/>
                </a:solidFill>
                <a:latin typeface="Palatino Linotype" pitchFamily="18" charset="0"/>
              </a:rPr>
              <a:t>100. </a:t>
            </a:r>
            <a:r>
              <a:rPr lang="el-GR" dirty="0">
                <a:solidFill>
                  <a:srgbClr val="FFFF00"/>
                </a:solidFill>
                <a:latin typeface="Palatino Linotype" pitchFamily="18" charset="0"/>
              </a:rPr>
              <a:t>Η</a:t>
            </a:r>
            <a:r>
              <a:rPr lang="el-GR" dirty="0">
                <a:solidFill>
                  <a:schemeClr val="bg1"/>
                </a:solidFill>
                <a:latin typeface="Palatino Linotype" pitchFamily="18" charset="0"/>
              </a:rPr>
              <a:t> (ἑκατόν)</a:t>
            </a:r>
          </a:p>
          <a:p>
            <a:pPr eaLnBrk="1" hangingPunct="1"/>
            <a:r>
              <a:rPr lang="el-GR" dirty="0">
                <a:solidFill>
                  <a:schemeClr val="bg1"/>
                </a:solidFill>
                <a:latin typeface="Palatino Linotype" pitchFamily="18" charset="0"/>
              </a:rPr>
              <a:t>200. </a:t>
            </a:r>
            <a:r>
              <a:rPr lang="el-GR" dirty="0">
                <a:solidFill>
                  <a:srgbClr val="FFFF00"/>
                </a:solidFill>
                <a:latin typeface="Palatino Linotype" pitchFamily="18" charset="0"/>
              </a:rPr>
              <a:t>ΗΗ</a:t>
            </a:r>
            <a:r>
              <a:rPr lang="el-GR" dirty="0">
                <a:solidFill>
                  <a:schemeClr val="bg1"/>
                </a:solidFill>
                <a:latin typeface="Palatino Linotype" pitchFamily="18" charset="0"/>
              </a:rPr>
              <a:t> </a:t>
            </a:r>
          </a:p>
          <a:p>
            <a:pPr eaLnBrk="1" hangingPunct="1"/>
            <a:r>
              <a:rPr lang="el-GR" dirty="0">
                <a:solidFill>
                  <a:schemeClr val="bg1"/>
                </a:solidFill>
                <a:latin typeface="Palatino Linotype" pitchFamily="18" charset="0"/>
              </a:rPr>
              <a:t>1000. </a:t>
            </a:r>
            <a:r>
              <a:rPr lang="el-GR" dirty="0">
                <a:solidFill>
                  <a:srgbClr val="FFFF00"/>
                </a:solidFill>
                <a:latin typeface="Palatino Linotype" pitchFamily="18" charset="0"/>
              </a:rPr>
              <a:t>Χ </a:t>
            </a:r>
            <a:r>
              <a:rPr lang="el-GR" dirty="0">
                <a:solidFill>
                  <a:schemeClr val="bg1"/>
                </a:solidFill>
                <a:latin typeface="Palatino Linotype" pitchFamily="18" charset="0"/>
              </a:rPr>
              <a:t>(χίλιοι)</a:t>
            </a:r>
            <a:endParaRPr lang="el-GR" dirty="0">
              <a:solidFill>
                <a:srgbClr val="FFFF00"/>
              </a:solidFill>
              <a:latin typeface="Palatino Linotype" pitchFamily="18" charset="0"/>
            </a:endParaRPr>
          </a:p>
          <a:p>
            <a:pPr eaLnBrk="1" hangingPunct="1"/>
            <a:r>
              <a:rPr lang="el-GR" dirty="0">
                <a:solidFill>
                  <a:schemeClr val="bg1"/>
                </a:solidFill>
                <a:latin typeface="Palatino Linotype" pitchFamily="18" charset="0"/>
              </a:rPr>
              <a:t>10,000. </a:t>
            </a:r>
            <a:r>
              <a:rPr lang="el-GR" dirty="0">
                <a:solidFill>
                  <a:srgbClr val="FFFF00"/>
                </a:solidFill>
                <a:latin typeface="Palatino Linotype" pitchFamily="18" charset="0"/>
              </a:rPr>
              <a:t>Μ</a:t>
            </a:r>
            <a:r>
              <a:rPr lang="el-GR" dirty="0">
                <a:solidFill>
                  <a:schemeClr val="bg1"/>
                </a:solidFill>
                <a:latin typeface="Palatino Linotype" pitchFamily="18" charset="0"/>
              </a:rPr>
              <a:t> (μύριοι)</a:t>
            </a:r>
            <a:endParaRPr lang="en-US" dirty="0">
              <a:solidFill>
                <a:schemeClr val="bg1"/>
              </a:solidFill>
              <a:latin typeface="Palatino Linotype" pitchFamily="18" charset="0"/>
            </a:endParaRPr>
          </a:p>
        </p:txBody>
      </p:sp>
      <p:sp>
        <p:nvSpPr>
          <p:cNvPr id="24581" name="Text Box 5"/>
          <p:cNvSpPr txBox="1">
            <a:spLocks noChangeArrowheads="1"/>
          </p:cNvSpPr>
          <p:nvPr/>
        </p:nvSpPr>
        <p:spPr bwMode="auto">
          <a:xfrm>
            <a:off x="6096000" y="3962400"/>
            <a:ext cx="2763838" cy="155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l-GR" sz="4800">
                <a:solidFill>
                  <a:schemeClr val="bg1"/>
                </a:solidFill>
                <a:latin typeface="Palatino Linotype" pitchFamily="18" charset="0"/>
              </a:rPr>
              <a:t>50. </a:t>
            </a:r>
            <a:r>
              <a:rPr lang="el-GR" sz="4800">
                <a:solidFill>
                  <a:srgbClr val="FFFF00"/>
                </a:solidFill>
                <a:latin typeface="Palatino Linotype" pitchFamily="18" charset="0"/>
              </a:rPr>
              <a:t>Γ</a:t>
            </a:r>
            <a:r>
              <a:rPr lang="el-GR" sz="4800">
                <a:solidFill>
                  <a:schemeClr val="bg1"/>
                </a:solidFill>
                <a:latin typeface="Palatino Linotype" pitchFamily="18" charset="0"/>
              </a:rPr>
              <a:t> </a:t>
            </a:r>
          </a:p>
          <a:p>
            <a:pPr eaLnBrk="1" hangingPunct="1"/>
            <a:r>
              <a:rPr lang="el-GR" sz="4800">
                <a:solidFill>
                  <a:schemeClr val="bg1"/>
                </a:solidFill>
                <a:latin typeface="Palatino Linotype" pitchFamily="18" charset="0"/>
              </a:rPr>
              <a:t>6000. </a:t>
            </a:r>
            <a:r>
              <a:rPr lang="el-GR" sz="4800">
                <a:solidFill>
                  <a:srgbClr val="FFFF00"/>
                </a:solidFill>
                <a:latin typeface="Palatino Linotype" pitchFamily="18" charset="0"/>
              </a:rPr>
              <a:t>Γ Χ</a:t>
            </a:r>
            <a:r>
              <a:rPr lang="el-GR" sz="4800">
                <a:solidFill>
                  <a:schemeClr val="bg1"/>
                </a:solidFill>
                <a:latin typeface="Palatino Linotype" pitchFamily="18" charset="0"/>
              </a:rPr>
              <a:t> </a:t>
            </a:r>
            <a:endParaRPr lang="en-US" sz="4800">
              <a:solidFill>
                <a:schemeClr val="bg1"/>
              </a:solidFill>
              <a:latin typeface="Palatino Linotype" pitchFamily="18" charset="0"/>
            </a:endParaRPr>
          </a:p>
        </p:txBody>
      </p:sp>
      <p:sp>
        <p:nvSpPr>
          <p:cNvPr id="24582" name="Text Box 6"/>
          <p:cNvSpPr txBox="1">
            <a:spLocks noChangeArrowheads="1"/>
          </p:cNvSpPr>
          <p:nvPr/>
        </p:nvSpPr>
        <p:spPr bwMode="auto">
          <a:xfrm>
            <a:off x="7162800" y="4114800"/>
            <a:ext cx="379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l-GR">
                <a:solidFill>
                  <a:srgbClr val="FFFF00"/>
                </a:solidFill>
              </a:rPr>
              <a:t>Δ</a:t>
            </a:r>
            <a:endParaRPr lang="en-US">
              <a:solidFill>
                <a:srgbClr val="FFFF00"/>
              </a:solidFill>
            </a:endParaRPr>
          </a:p>
        </p:txBody>
      </p:sp>
      <p:sp>
        <p:nvSpPr>
          <p:cNvPr id="24583" name="Text Box 7"/>
          <p:cNvSpPr txBox="1">
            <a:spLocks noChangeArrowheads="1"/>
          </p:cNvSpPr>
          <p:nvPr/>
        </p:nvSpPr>
        <p:spPr bwMode="auto">
          <a:xfrm>
            <a:off x="7772400" y="4876800"/>
            <a:ext cx="404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l-GR">
                <a:solidFill>
                  <a:srgbClr val="FFFF00"/>
                </a:solidFill>
              </a:rPr>
              <a:t>Χ</a:t>
            </a:r>
            <a:endParaRPr lang="en-US">
              <a:solidFill>
                <a:srgbClr val="FFFF00"/>
              </a:solidFill>
            </a:endParaRPr>
          </a:p>
        </p:txBody>
      </p:sp>
      <p:sp>
        <p:nvSpPr>
          <p:cNvPr id="24584" name="Text Box 8"/>
          <p:cNvSpPr txBox="1">
            <a:spLocks noChangeArrowheads="1"/>
          </p:cNvSpPr>
          <p:nvPr/>
        </p:nvSpPr>
        <p:spPr bwMode="auto">
          <a:xfrm>
            <a:off x="1371600" y="3619500"/>
            <a:ext cx="73025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dirty="0">
                <a:solidFill>
                  <a:schemeClr val="bg1"/>
                </a:solidFill>
              </a:rPr>
              <a:t>1</a:t>
            </a:r>
            <a:r>
              <a:rPr lang="el-GR" dirty="0">
                <a:solidFill>
                  <a:schemeClr val="bg1"/>
                </a:solidFill>
              </a:rPr>
              <a:t>.</a:t>
            </a:r>
            <a:r>
              <a:rPr lang="el-GR" dirty="0">
                <a:solidFill>
                  <a:srgbClr val="FFFF00"/>
                </a:solidFill>
              </a:rPr>
              <a:t> </a:t>
            </a:r>
            <a:r>
              <a:rPr lang="en-US" dirty="0">
                <a:solidFill>
                  <a:srgbClr val="FFFF00"/>
                </a:solidFill>
                <a:latin typeface="Palatino Linotype" pitchFamily="18" charset="0"/>
              </a:rPr>
              <a:t>|</a:t>
            </a:r>
            <a:endParaRPr lang="el-GR" dirty="0">
              <a:solidFill>
                <a:srgbClr val="FFFF00"/>
              </a:solidFill>
            </a:endParaRPr>
          </a:p>
          <a:p>
            <a:pPr eaLnBrk="1" hangingPunct="1"/>
            <a:r>
              <a:rPr lang="en-US" dirty="0">
                <a:solidFill>
                  <a:schemeClr val="bg1"/>
                </a:solidFill>
              </a:rPr>
              <a:t>2</a:t>
            </a:r>
            <a:r>
              <a:rPr lang="el-GR" dirty="0">
                <a:solidFill>
                  <a:schemeClr val="bg1"/>
                </a:solidFill>
              </a:rPr>
              <a:t>.</a:t>
            </a:r>
            <a:r>
              <a:rPr lang="el-GR" dirty="0">
                <a:solidFill>
                  <a:srgbClr val="FFFF00"/>
                </a:solidFill>
              </a:rPr>
              <a:t> </a:t>
            </a:r>
            <a:r>
              <a:rPr lang="en-US" dirty="0">
                <a:solidFill>
                  <a:srgbClr val="FFFF00"/>
                </a:solidFill>
              </a:rPr>
              <a:t>||</a:t>
            </a:r>
            <a:endParaRPr lang="el-GR" dirty="0">
              <a:solidFill>
                <a:srgbClr val="FFFF00"/>
              </a:solidFill>
            </a:endParaRPr>
          </a:p>
          <a:p>
            <a:pPr eaLnBrk="1" hangingPunct="1"/>
            <a:r>
              <a:rPr lang="en-US" dirty="0">
                <a:solidFill>
                  <a:schemeClr val="bg1"/>
                </a:solidFill>
              </a:rPr>
              <a:t>3</a:t>
            </a:r>
            <a:r>
              <a:rPr lang="el-GR" dirty="0">
                <a:solidFill>
                  <a:schemeClr val="bg1"/>
                </a:solidFill>
              </a:rPr>
              <a:t>.</a:t>
            </a:r>
            <a:r>
              <a:rPr lang="el-GR" dirty="0">
                <a:solidFill>
                  <a:srgbClr val="FFFF00"/>
                </a:solidFill>
              </a:rPr>
              <a:t> </a:t>
            </a:r>
            <a:r>
              <a:rPr lang="en-US" dirty="0">
                <a:solidFill>
                  <a:srgbClr val="FFFF00"/>
                </a:solidFill>
              </a:rPr>
              <a:t>|||</a:t>
            </a:r>
            <a:endParaRPr lang="el-GR" dirty="0">
              <a:solidFill>
                <a:srgbClr val="FFFF00"/>
              </a:solidFill>
            </a:endParaRPr>
          </a:p>
          <a:p>
            <a:pPr eaLnBrk="1" hangingPunct="1"/>
            <a:r>
              <a:rPr lang="en-US" dirty="0">
                <a:solidFill>
                  <a:schemeClr val="bg1"/>
                </a:solidFill>
              </a:rPr>
              <a:t>4</a:t>
            </a:r>
            <a:r>
              <a:rPr lang="el-GR" dirty="0">
                <a:solidFill>
                  <a:schemeClr val="bg1"/>
                </a:solidFill>
              </a:rPr>
              <a:t>.</a:t>
            </a:r>
            <a:r>
              <a:rPr lang="el-GR" dirty="0">
                <a:solidFill>
                  <a:srgbClr val="FFFF00"/>
                </a:solidFill>
              </a:rPr>
              <a:t> </a:t>
            </a:r>
            <a:r>
              <a:rPr lang="en-US" dirty="0">
                <a:solidFill>
                  <a:srgbClr val="FFFF00"/>
                </a:solidFill>
              </a:rPr>
              <a:t>||||</a:t>
            </a:r>
            <a:endParaRPr lang="el-GR" dirty="0">
              <a:solidFill>
                <a:srgbClr val="FFFF00"/>
              </a:solidFill>
            </a:endParaRPr>
          </a:p>
          <a:p>
            <a:pPr eaLnBrk="1" hangingPunct="1"/>
            <a:r>
              <a:rPr lang="en-US" dirty="0">
                <a:solidFill>
                  <a:schemeClr val="bg1"/>
                </a:solidFill>
              </a:rPr>
              <a:t>5</a:t>
            </a:r>
            <a:r>
              <a:rPr lang="el-GR" dirty="0">
                <a:solidFill>
                  <a:schemeClr val="bg1"/>
                </a:solidFill>
              </a:rPr>
              <a:t>.</a:t>
            </a:r>
            <a:r>
              <a:rPr lang="el-GR" dirty="0">
                <a:solidFill>
                  <a:srgbClr val="FFFF00"/>
                </a:solidFill>
              </a:rPr>
              <a:t> </a:t>
            </a:r>
            <a:r>
              <a:rPr lang="el-GR" dirty="0">
                <a:solidFill>
                  <a:srgbClr val="FFFF00"/>
                </a:solidFill>
                <a:latin typeface="Palatino Linotype" pitchFamily="18" charset="0"/>
              </a:rPr>
              <a:t>Γ</a:t>
            </a:r>
            <a:endParaRPr lang="en-US" dirty="0">
              <a:solidFill>
                <a:srgbClr val="FFFF00"/>
              </a:solidFill>
              <a:latin typeface="Palatino Linotype" pitchFamily="18" charset="0"/>
            </a:endParaRPr>
          </a:p>
        </p:txBody>
      </p:sp>
    </p:spTree>
    <p:extLst>
      <p:ext uri="{BB962C8B-B14F-4D97-AF65-F5344CB8AC3E}">
        <p14:creationId xmlns:p14="http://schemas.microsoft.com/office/powerpoint/2010/main" val="29885487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b="1" dirty="0" smtClean="0">
              <a:solidFill>
                <a:schemeClr val="bg1"/>
              </a:solidFill>
            </a:endParaRPr>
          </a:p>
        </p:txBody>
      </p:sp>
      <p:sp>
        <p:nvSpPr>
          <p:cNvPr id="25603" name="Rectangle 3"/>
          <p:cNvSpPr>
            <a:spLocks noGrp="1" noChangeArrowheads="1"/>
          </p:cNvSpPr>
          <p:nvPr>
            <p:ph type="body" idx="1"/>
          </p:nvPr>
        </p:nvSpPr>
        <p:spPr>
          <a:xfrm>
            <a:off x="685800" y="1981200"/>
            <a:ext cx="7772400" cy="4648200"/>
          </a:xfrm>
        </p:spPr>
        <p:txBody>
          <a:bodyPr>
            <a:normAutofit/>
          </a:bodyPr>
          <a:lstStyle/>
          <a:p>
            <a:pPr marL="609600" indent="-609600">
              <a:buFontTx/>
              <a:buNone/>
            </a:pPr>
            <a:r>
              <a:rPr lang="en-US" sz="2800" b="1" dirty="0" smtClean="0">
                <a:solidFill>
                  <a:srgbClr val="FFFF00"/>
                </a:solidFill>
                <a:latin typeface="Times New Roman" pitchFamily="18" charset="0"/>
                <a:cs typeface="Times New Roman" pitchFamily="18" charset="0"/>
              </a:rPr>
              <a:t>Numbers</a:t>
            </a:r>
            <a:r>
              <a:rPr lang="el-GR" sz="2800" dirty="0" smtClean="0">
                <a:solidFill>
                  <a:schemeClr val="bg1"/>
                </a:solidFill>
                <a:latin typeface="Times New Roman" pitchFamily="18" charset="0"/>
                <a:cs typeface="Times New Roman" pitchFamily="18" charset="0"/>
              </a:rPr>
              <a:t> </a:t>
            </a:r>
            <a:endParaRPr lang="en-US" sz="2800" b="1" dirty="0" smtClean="0">
              <a:solidFill>
                <a:srgbClr val="FFFF00"/>
              </a:solidFill>
              <a:latin typeface="Times New Roman" pitchFamily="18" charset="0"/>
              <a:cs typeface="Times New Roman" pitchFamily="18" charset="0"/>
            </a:endParaRPr>
          </a:p>
          <a:p>
            <a:pPr marL="609600" indent="-609600"/>
            <a:r>
              <a:rPr lang="en-US" sz="2400" dirty="0" smtClean="0">
                <a:solidFill>
                  <a:schemeClr val="bg1"/>
                </a:solidFill>
                <a:latin typeface="Times New Roman" pitchFamily="18" charset="0"/>
                <a:cs typeface="Times New Roman" pitchFamily="18" charset="0"/>
              </a:rPr>
              <a:t>After the second century BC, alphabetic</a:t>
            </a:r>
            <a:r>
              <a:rPr lang="en-US" sz="2400" dirty="0" smtClean="0">
                <a:solidFill>
                  <a:srgbClr val="FFFF00"/>
                </a:solidFill>
                <a:latin typeface="Times New Roman" pitchFamily="18" charset="0"/>
                <a:cs typeface="Times New Roman" pitchFamily="18" charset="0"/>
              </a:rPr>
              <a:t> numerals</a:t>
            </a:r>
            <a:r>
              <a:rPr lang="en-US" sz="2400" dirty="0" smtClean="0">
                <a:solidFill>
                  <a:schemeClr val="bg1"/>
                </a:solidFill>
                <a:latin typeface="Times New Roman" pitchFamily="18" charset="0"/>
                <a:cs typeface="Times New Roman" pitchFamily="18" charset="0"/>
              </a:rPr>
              <a:t> are used (but rare in Greek texts):</a:t>
            </a:r>
          </a:p>
        </p:txBody>
      </p:sp>
      <p:sp>
        <p:nvSpPr>
          <p:cNvPr id="25604" name="Text Box 8"/>
          <p:cNvSpPr txBox="1">
            <a:spLocks noChangeArrowheads="1"/>
          </p:cNvSpPr>
          <p:nvPr/>
        </p:nvSpPr>
        <p:spPr bwMode="auto">
          <a:xfrm>
            <a:off x="4419600" y="3505200"/>
            <a:ext cx="1771650" cy="316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lnSpc>
                <a:spcPct val="120000"/>
              </a:lnSpc>
            </a:pPr>
            <a:r>
              <a:rPr lang="el-GR" sz="2800">
                <a:solidFill>
                  <a:schemeClr val="bg1"/>
                </a:solidFill>
              </a:rPr>
              <a:t>6.</a:t>
            </a:r>
            <a:r>
              <a:rPr lang="el-GR" sz="2800">
                <a:solidFill>
                  <a:srgbClr val="FFFF00"/>
                </a:solidFill>
              </a:rPr>
              <a:t> </a:t>
            </a:r>
            <a:r>
              <a:rPr lang="el-GR" sz="2800">
                <a:solidFill>
                  <a:srgbClr val="FFFF00"/>
                </a:solidFill>
                <a:latin typeface="Palatino Linotype" pitchFamily="18" charset="0"/>
              </a:rPr>
              <a:t>ς’</a:t>
            </a:r>
            <a:endParaRPr lang="el-GR" sz="2800">
              <a:solidFill>
                <a:srgbClr val="FFFF00"/>
              </a:solidFill>
            </a:endParaRPr>
          </a:p>
          <a:p>
            <a:pPr eaLnBrk="1" hangingPunct="1">
              <a:lnSpc>
                <a:spcPct val="120000"/>
              </a:lnSpc>
            </a:pPr>
            <a:r>
              <a:rPr lang="el-GR" sz="2800">
                <a:solidFill>
                  <a:schemeClr val="bg1"/>
                </a:solidFill>
              </a:rPr>
              <a:t>7.</a:t>
            </a:r>
            <a:r>
              <a:rPr lang="el-GR" sz="2800">
                <a:solidFill>
                  <a:srgbClr val="FFFF00"/>
                </a:solidFill>
              </a:rPr>
              <a:t> ζ</a:t>
            </a:r>
            <a:r>
              <a:rPr lang="el-GR" sz="2800">
                <a:solidFill>
                  <a:srgbClr val="FFFF00"/>
                </a:solidFill>
                <a:latin typeface="Palatino Linotype" pitchFamily="18" charset="0"/>
              </a:rPr>
              <a:t>’</a:t>
            </a:r>
            <a:endParaRPr lang="el-GR" sz="2800">
              <a:solidFill>
                <a:srgbClr val="FFFF00"/>
              </a:solidFill>
            </a:endParaRPr>
          </a:p>
          <a:p>
            <a:pPr eaLnBrk="1" hangingPunct="1">
              <a:lnSpc>
                <a:spcPct val="120000"/>
              </a:lnSpc>
            </a:pPr>
            <a:r>
              <a:rPr lang="el-GR" sz="2800">
                <a:solidFill>
                  <a:schemeClr val="bg1"/>
                </a:solidFill>
              </a:rPr>
              <a:t>8.</a:t>
            </a:r>
            <a:r>
              <a:rPr lang="el-GR" sz="2800">
                <a:solidFill>
                  <a:srgbClr val="FFFF00"/>
                </a:solidFill>
              </a:rPr>
              <a:t> η</a:t>
            </a:r>
            <a:r>
              <a:rPr lang="el-GR" sz="2800">
                <a:solidFill>
                  <a:srgbClr val="FFFF00"/>
                </a:solidFill>
                <a:latin typeface="Palatino Linotype" pitchFamily="18" charset="0"/>
              </a:rPr>
              <a:t>’</a:t>
            </a:r>
            <a:endParaRPr lang="el-GR" sz="2800">
              <a:solidFill>
                <a:srgbClr val="FFFF00"/>
              </a:solidFill>
            </a:endParaRPr>
          </a:p>
          <a:p>
            <a:pPr eaLnBrk="1" hangingPunct="1">
              <a:lnSpc>
                <a:spcPct val="120000"/>
              </a:lnSpc>
            </a:pPr>
            <a:r>
              <a:rPr lang="el-GR" sz="2800">
                <a:solidFill>
                  <a:schemeClr val="bg1"/>
                </a:solidFill>
              </a:rPr>
              <a:t>9.</a:t>
            </a:r>
            <a:r>
              <a:rPr lang="el-GR" sz="2800">
                <a:solidFill>
                  <a:srgbClr val="FFFF00"/>
                </a:solidFill>
              </a:rPr>
              <a:t> θ</a:t>
            </a:r>
            <a:r>
              <a:rPr lang="el-GR" sz="2800">
                <a:solidFill>
                  <a:srgbClr val="FFFF00"/>
                </a:solidFill>
                <a:latin typeface="Palatino Linotype" pitchFamily="18" charset="0"/>
              </a:rPr>
              <a:t>’</a:t>
            </a:r>
            <a:endParaRPr lang="el-GR" sz="2800">
              <a:solidFill>
                <a:srgbClr val="FFFF00"/>
              </a:solidFill>
            </a:endParaRPr>
          </a:p>
          <a:p>
            <a:pPr eaLnBrk="1" hangingPunct="1">
              <a:lnSpc>
                <a:spcPct val="120000"/>
              </a:lnSpc>
            </a:pPr>
            <a:r>
              <a:rPr lang="el-GR" sz="2800">
                <a:solidFill>
                  <a:schemeClr val="bg1"/>
                </a:solidFill>
              </a:rPr>
              <a:t>10.</a:t>
            </a:r>
            <a:r>
              <a:rPr lang="el-GR" sz="2800">
                <a:solidFill>
                  <a:srgbClr val="FFFF00"/>
                </a:solidFill>
              </a:rPr>
              <a:t> ι</a:t>
            </a:r>
            <a:r>
              <a:rPr lang="el-GR" sz="2800">
                <a:solidFill>
                  <a:srgbClr val="FFFF00"/>
                </a:solidFill>
                <a:latin typeface="Palatino Linotype" pitchFamily="18" charset="0"/>
              </a:rPr>
              <a:t>’</a:t>
            </a:r>
          </a:p>
          <a:p>
            <a:pPr eaLnBrk="1" hangingPunct="1">
              <a:lnSpc>
                <a:spcPct val="120000"/>
              </a:lnSpc>
            </a:pPr>
            <a:r>
              <a:rPr lang="el-GR" sz="2800">
                <a:solidFill>
                  <a:schemeClr val="bg1"/>
                </a:solidFill>
              </a:rPr>
              <a:t>1</a:t>
            </a:r>
            <a:r>
              <a:rPr lang="en-US" sz="2800">
                <a:solidFill>
                  <a:schemeClr val="bg1"/>
                </a:solidFill>
              </a:rPr>
              <a:t>1</a:t>
            </a:r>
            <a:r>
              <a:rPr lang="el-GR" sz="2800">
                <a:solidFill>
                  <a:schemeClr val="bg1"/>
                </a:solidFill>
              </a:rPr>
              <a:t>.</a:t>
            </a:r>
            <a:r>
              <a:rPr lang="el-GR" sz="2800">
                <a:solidFill>
                  <a:srgbClr val="FFFF00"/>
                </a:solidFill>
              </a:rPr>
              <a:t> ια</a:t>
            </a:r>
            <a:r>
              <a:rPr lang="el-GR" sz="2800">
                <a:solidFill>
                  <a:srgbClr val="FFFF00"/>
                </a:solidFill>
                <a:latin typeface="Palatino Linotype" pitchFamily="18" charset="0"/>
              </a:rPr>
              <a:t>’</a:t>
            </a:r>
            <a:r>
              <a:rPr lang="en-US" sz="2800">
                <a:solidFill>
                  <a:srgbClr val="FFFF00"/>
                </a:solidFill>
                <a:latin typeface="Palatino Linotype" pitchFamily="18" charset="0"/>
              </a:rPr>
              <a:t> </a:t>
            </a:r>
            <a:r>
              <a:rPr lang="el-GR" sz="2800">
                <a:solidFill>
                  <a:schemeClr val="bg1"/>
                </a:solidFill>
                <a:latin typeface="Palatino Linotype" pitchFamily="18" charset="0"/>
              </a:rPr>
              <a:t>κτλ</a:t>
            </a:r>
            <a:endParaRPr lang="en-US" sz="2800">
              <a:solidFill>
                <a:schemeClr val="bg1"/>
              </a:solidFill>
              <a:latin typeface="Palatino Linotype" pitchFamily="18" charset="0"/>
            </a:endParaRPr>
          </a:p>
        </p:txBody>
      </p:sp>
      <p:sp>
        <p:nvSpPr>
          <p:cNvPr id="25605" name="Text Box 9"/>
          <p:cNvSpPr txBox="1">
            <a:spLocks noChangeArrowheads="1"/>
          </p:cNvSpPr>
          <p:nvPr/>
        </p:nvSpPr>
        <p:spPr bwMode="auto">
          <a:xfrm>
            <a:off x="1371600" y="3505200"/>
            <a:ext cx="865188" cy="265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lnSpc>
                <a:spcPct val="120000"/>
              </a:lnSpc>
            </a:pPr>
            <a:r>
              <a:rPr lang="en-US" sz="2800">
                <a:solidFill>
                  <a:schemeClr val="bg1"/>
                </a:solidFill>
              </a:rPr>
              <a:t>1</a:t>
            </a:r>
            <a:r>
              <a:rPr lang="el-GR" sz="2800">
                <a:solidFill>
                  <a:schemeClr val="bg1"/>
                </a:solidFill>
              </a:rPr>
              <a:t>.</a:t>
            </a:r>
            <a:r>
              <a:rPr lang="el-GR" sz="2800">
                <a:solidFill>
                  <a:srgbClr val="FFFF00"/>
                </a:solidFill>
              </a:rPr>
              <a:t> </a:t>
            </a:r>
            <a:r>
              <a:rPr lang="el-GR" sz="2800">
                <a:solidFill>
                  <a:srgbClr val="FFFF00"/>
                </a:solidFill>
                <a:latin typeface="Palatino Linotype" pitchFamily="18" charset="0"/>
              </a:rPr>
              <a:t>α’</a:t>
            </a:r>
            <a:endParaRPr lang="el-GR" sz="2800">
              <a:solidFill>
                <a:srgbClr val="FFFF00"/>
              </a:solidFill>
            </a:endParaRPr>
          </a:p>
          <a:p>
            <a:pPr eaLnBrk="1" hangingPunct="1">
              <a:lnSpc>
                <a:spcPct val="120000"/>
              </a:lnSpc>
            </a:pPr>
            <a:r>
              <a:rPr lang="en-US" sz="2800">
                <a:solidFill>
                  <a:schemeClr val="bg1"/>
                </a:solidFill>
              </a:rPr>
              <a:t>2</a:t>
            </a:r>
            <a:r>
              <a:rPr lang="el-GR" sz="2800">
                <a:solidFill>
                  <a:schemeClr val="bg1"/>
                </a:solidFill>
              </a:rPr>
              <a:t>.</a:t>
            </a:r>
            <a:r>
              <a:rPr lang="el-GR" sz="2800">
                <a:solidFill>
                  <a:srgbClr val="FFFF00"/>
                </a:solidFill>
              </a:rPr>
              <a:t> β</a:t>
            </a:r>
            <a:r>
              <a:rPr lang="el-GR" sz="2800">
                <a:solidFill>
                  <a:srgbClr val="FFFF00"/>
                </a:solidFill>
                <a:latin typeface="Palatino Linotype" pitchFamily="18" charset="0"/>
              </a:rPr>
              <a:t>’</a:t>
            </a:r>
            <a:endParaRPr lang="el-GR" sz="2800">
              <a:solidFill>
                <a:srgbClr val="FFFF00"/>
              </a:solidFill>
            </a:endParaRPr>
          </a:p>
          <a:p>
            <a:pPr eaLnBrk="1" hangingPunct="1">
              <a:lnSpc>
                <a:spcPct val="120000"/>
              </a:lnSpc>
            </a:pPr>
            <a:r>
              <a:rPr lang="en-US" sz="2800">
                <a:solidFill>
                  <a:schemeClr val="bg1"/>
                </a:solidFill>
              </a:rPr>
              <a:t>3</a:t>
            </a:r>
            <a:r>
              <a:rPr lang="el-GR" sz="2800">
                <a:solidFill>
                  <a:schemeClr val="bg1"/>
                </a:solidFill>
              </a:rPr>
              <a:t>.</a:t>
            </a:r>
            <a:r>
              <a:rPr lang="el-GR" sz="2800">
                <a:solidFill>
                  <a:srgbClr val="FFFF00"/>
                </a:solidFill>
              </a:rPr>
              <a:t> γ</a:t>
            </a:r>
            <a:r>
              <a:rPr lang="el-GR" sz="2800">
                <a:solidFill>
                  <a:srgbClr val="FFFF00"/>
                </a:solidFill>
                <a:latin typeface="Palatino Linotype" pitchFamily="18" charset="0"/>
              </a:rPr>
              <a:t>’</a:t>
            </a:r>
            <a:endParaRPr lang="el-GR" sz="2800">
              <a:solidFill>
                <a:srgbClr val="FFFF00"/>
              </a:solidFill>
            </a:endParaRPr>
          </a:p>
          <a:p>
            <a:pPr eaLnBrk="1" hangingPunct="1">
              <a:lnSpc>
                <a:spcPct val="120000"/>
              </a:lnSpc>
            </a:pPr>
            <a:r>
              <a:rPr lang="en-US" sz="2800">
                <a:solidFill>
                  <a:schemeClr val="bg1"/>
                </a:solidFill>
              </a:rPr>
              <a:t>4</a:t>
            </a:r>
            <a:r>
              <a:rPr lang="el-GR" sz="2800">
                <a:solidFill>
                  <a:schemeClr val="bg1"/>
                </a:solidFill>
              </a:rPr>
              <a:t>.</a:t>
            </a:r>
            <a:r>
              <a:rPr lang="el-GR" sz="2800">
                <a:solidFill>
                  <a:srgbClr val="FFFF00"/>
                </a:solidFill>
              </a:rPr>
              <a:t> δ</a:t>
            </a:r>
            <a:r>
              <a:rPr lang="el-GR" sz="2800">
                <a:solidFill>
                  <a:srgbClr val="FFFF00"/>
                </a:solidFill>
                <a:latin typeface="Palatino Linotype" pitchFamily="18" charset="0"/>
              </a:rPr>
              <a:t>’</a:t>
            </a:r>
            <a:endParaRPr lang="el-GR" sz="2800">
              <a:solidFill>
                <a:srgbClr val="FFFF00"/>
              </a:solidFill>
            </a:endParaRPr>
          </a:p>
          <a:p>
            <a:pPr eaLnBrk="1" hangingPunct="1">
              <a:lnSpc>
                <a:spcPct val="120000"/>
              </a:lnSpc>
            </a:pPr>
            <a:r>
              <a:rPr lang="en-US" sz="2800">
                <a:solidFill>
                  <a:schemeClr val="bg1"/>
                </a:solidFill>
              </a:rPr>
              <a:t>5</a:t>
            </a:r>
            <a:r>
              <a:rPr lang="el-GR" sz="2800">
                <a:solidFill>
                  <a:schemeClr val="bg1"/>
                </a:solidFill>
              </a:rPr>
              <a:t>.</a:t>
            </a:r>
            <a:r>
              <a:rPr lang="el-GR" sz="2800">
                <a:solidFill>
                  <a:srgbClr val="FFFF00"/>
                </a:solidFill>
              </a:rPr>
              <a:t> ε</a:t>
            </a:r>
            <a:r>
              <a:rPr lang="el-GR" sz="2800">
                <a:solidFill>
                  <a:srgbClr val="FFFF00"/>
                </a:solidFill>
                <a:latin typeface="Palatino Linotype" pitchFamily="18" charset="0"/>
              </a:rPr>
              <a:t>’</a:t>
            </a:r>
            <a:endParaRPr lang="en-US" sz="2800">
              <a:solidFill>
                <a:schemeClr val="bg1"/>
              </a:solidFill>
              <a:latin typeface="Palatino Linotype" pitchFamily="18" charset="0"/>
            </a:endParaRPr>
          </a:p>
        </p:txBody>
      </p:sp>
    </p:spTree>
    <p:extLst>
      <p:ext uri="{BB962C8B-B14F-4D97-AF65-F5344CB8AC3E}">
        <p14:creationId xmlns:p14="http://schemas.microsoft.com/office/powerpoint/2010/main" val="23622295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b="1" dirty="0" smtClean="0">
              <a:solidFill>
                <a:schemeClr val="bg1"/>
              </a:solidFill>
            </a:endParaRPr>
          </a:p>
        </p:txBody>
      </p:sp>
      <p:sp>
        <p:nvSpPr>
          <p:cNvPr id="26627" name="Rectangle 3"/>
          <p:cNvSpPr>
            <a:spLocks noGrp="1" noChangeArrowheads="1"/>
          </p:cNvSpPr>
          <p:nvPr>
            <p:ph type="body" idx="1"/>
          </p:nvPr>
        </p:nvSpPr>
        <p:spPr>
          <a:xfrm>
            <a:off x="685800" y="1981200"/>
            <a:ext cx="7772400" cy="4648200"/>
          </a:xfrm>
        </p:spPr>
        <p:txBody>
          <a:bodyPr/>
          <a:lstStyle/>
          <a:p>
            <a:pPr marL="609600" indent="-609600">
              <a:buFontTx/>
              <a:buNone/>
            </a:pPr>
            <a:r>
              <a:rPr lang="en-US" sz="2800" b="1" dirty="0" smtClean="0">
                <a:solidFill>
                  <a:srgbClr val="FFFF00"/>
                </a:solidFill>
                <a:latin typeface="Times New Roman" pitchFamily="18" charset="0"/>
                <a:cs typeface="Times New Roman" pitchFamily="18" charset="0"/>
              </a:rPr>
              <a:t>Numbers</a:t>
            </a:r>
            <a:r>
              <a:rPr lang="el-GR" sz="2800" dirty="0" smtClean="0">
                <a:solidFill>
                  <a:schemeClr val="bg1"/>
                </a:solidFill>
                <a:latin typeface="Times New Roman" pitchFamily="18" charset="0"/>
                <a:cs typeface="Times New Roman" pitchFamily="18" charset="0"/>
              </a:rPr>
              <a:t> </a:t>
            </a:r>
            <a:endParaRPr lang="en-US" sz="2800" b="1" dirty="0" smtClean="0">
              <a:solidFill>
                <a:srgbClr val="FFFF00"/>
              </a:solidFill>
              <a:latin typeface="Times New Roman" pitchFamily="18" charset="0"/>
              <a:cs typeface="Times New Roman" pitchFamily="18" charset="0"/>
            </a:endParaRPr>
          </a:p>
          <a:p>
            <a:pPr marL="609600" indent="-609600"/>
            <a:r>
              <a:rPr lang="en-US" sz="2400" dirty="0" smtClean="0">
                <a:solidFill>
                  <a:schemeClr val="bg1"/>
                </a:solidFill>
                <a:latin typeface="Times New Roman" pitchFamily="18" charset="0"/>
                <a:cs typeface="Times New Roman" pitchFamily="18" charset="0"/>
              </a:rPr>
              <a:t>After the second century BC, alphabetic</a:t>
            </a:r>
            <a:r>
              <a:rPr lang="en-US" sz="2400" dirty="0" smtClean="0">
                <a:solidFill>
                  <a:srgbClr val="FFFF00"/>
                </a:solidFill>
                <a:latin typeface="Times New Roman" pitchFamily="18" charset="0"/>
                <a:cs typeface="Times New Roman" pitchFamily="18" charset="0"/>
              </a:rPr>
              <a:t> numerals</a:t>
            </a:r>
            <a:r>
              <a:rPr lang="en-US" sz="2400" dirty="0" smtClean="0">
                <a:solidFill>
                  <a:schemeClr val="bg1"/>
                </a:solidFill>
                <a:latin typeface="Times New Roman" pitchFamily="18" charset="0"/>
                <a:cs typeface="Times New Roman" pitchFamily="18" charset="0"/>
              </a:rPr>
              <a:t> are used (but rare in Greek texts):</a:t>
            </a:r>
          </a:p>
          <a:p>
            <a:pPr marL="609600" indent="-609600">
              <a:buFontTx/>
              <a:buNone/>
            </a:pPr>
            <a:endParaRPr lang="en-US" sz="2800" dirty="0" smtClean="0">
              <a:solidFill>
                <a:srgbClr val="FFFF00"/>
              </a:solidFill>
              <a:latin typeface="Palatino Linotype" pitchFamily="18" charset="0"/>
            </a:endParaRPr>
          </a:p>
        </p:txBody>
      </p:sp>
      <p:sp>
        <p:nvSpPr>
          <p:cNvPr id="26628" name="Text Box 4"/>
          <p:cNvSpPr txBox="1">
            <a:spLocks noChangeArrowheads="1"/>
          </p:cNvSpPr>
          <p:nvPr/>
        </p:nvSpPr>
        <p:spPr bwMode="auto">
          <a:xfrm>
            <a:off x="4419600" y="3505200"/>
            <a:ext cx="1185863" cy="316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lnSpc>
                <a:spcPct val="120000"/>
              </a:lnSpc>
            </a:pPr>
            <a:r>
              <a:rPr lang="en-US" sz="2800">
                <a:solidFill>
                  <a:schemeClr val="bg1"/>
                </a:solidFill>
              </a:rPr>
              <a:t>80</a:t>
            </a:r>
            <a:r>
              <a:rPr lang="el-GR" sz="2800">
                <a:solidFill>
                  <a:schemeClr val="bg1"/>
                </a:solidFill>
              </a:rPr>
              <a:t>.</a:t>
            </a:r>
            <a:r>
              <a:rPr lang="el-GR" sz="2800">
                <a:solidFill>
                  <a:srgbClr val="FFFF00"/>
                </a:solidFill>
              </a:rPr>
              <a:t> </a:t>
            </a:r>
            <a:r>
              <a:rPr lang="el-GR" sz="2800">
                <a:solidFill>
                  <a:srgbClr val="FFFF00"/>
                </a:solidFill>
                <a:latin typeface="Palatino Linotype" pitchFamily="18" charset="0"/>
              </a:rPr>
              <a:t>π’</a:t>
            </a:r>
            <a:endParaRPr lang="el-GR" sz="2800">
              <a:solidFill>
                <a:srgbClr val="FFFF00"/>
              </a:solidFill>
            </a:endParaRPr>
          </a:p>
          <a:p>
            <a:pPr eaLnBrk="1" hangingPunct="1">
              <a:lnSpc>
                <a:spcPct val="120000"/>
              </a:lnSpc>
            </a:pPr>
            <a:r>
              <a:rPr lang="en-US" sz="2800">
                <a:solidFill>
                  <a:schemeClr val="bg1"/>
                </a:solidFill>
              </a:rPr>
              <a:t>90</a:t>
            </a:r>
            <a:r>
              <a:rPr lang="el-GR" sz="2800">
                <a:solidFill>
                  <a:schemeClr val="bg1"/>
                </a:solidFill>
              </a:rPr>
              <a:t>.</a:t>
            </a:r>
            <a:r>
              <a:rPr lang="el-GR" sz="2800">
                <a:solidFill>
                  <a:srgbClr val="FFFF00"/>
                </a:solidFill>
              </a:rPr>
              <a:t> </a:t>
            </a:r>
            <a:r>
              <a:rPr lang="el-GR" sz="2800">
                <a:solidFill>
                  <a:srgbClr val="FFFF00"/>
                </a:solidFill>
                <a:latin typeface="Palatino Linotype" pitchFamily="18" charset="0"/>
              </a:rPr>
              <a:t>Ϙ’</a:t>
            </a:r>
            <a:endParaRPr lang="el-GR" sz="2800">
              <a:solidFill>
                <a:srgbClr val="FFFF00"/>
              </a:solidFill>
            </a:endParaRPr>
          </a:p>
          <a:p>
            <a:pPr eaLnBrk="1" hangingPunct="1">
              <a:lnSpc>
                <a:spcPct val="120000"/>
              </a:lnSpc>
            </a:pPr>
            <a:r>
              <a:rPr lang="en-US" sz="2800">
                <a:solidFill>
                  <a:schemeClr val="bg1"/>
                </a:solidFill>
              </a:rPr>
              <a:t>100</a:t>
            </a:r>
            <a:r>
              <a:rPr lang="el-GR" sz="2800">
                <a:solidFill>
                  <a:schemeClr val="bg1"/>
                </a:solidFill>
              </a:rPr>
              <a:t>.</a:t>
            </a:r>
            <a:r>
              <a:rPr lang="el-GR" sz="2800">
                <a:solidFill>
                  <a:srgbClr val="FFFF00"/>
                </a:solidFill>
              </a:rPr>
              <a:t> ρ</a:t>
            </a:r>
            <a:r>
              <a:rPr lang="el-GR" sz="2800">
                <a:solidFill>
                  <a:srgbClr val="FFFF00"/>
                </a:solidFill>
                <a:latin typeface="Palatino Linotype" pitchFamily="18" charset="0"/>
              </a:rPr>
              <a:t>’</a:t>
            </a:r>
            <a:endParaRPr lang="el-GR" sz="2800">
              <a:solidFill>
                <a:srgbClr val="FFFF00"/>
              </a:solidFill>
            </a:endParaRPr>
          </a:p>
          <a:p>
            <a:pPr eaLnBrk="1" hangingPunct="1">
              <a:lnSpc>
                <a:spcPct val="120000"/>
              </a:lnSpc>
            </a:pPr>
            <a:r>
              <a:rPr lang="en-US" sz="2800">
                <a:solidFill>
                  <a:schemeClr val="bg1"/>
                </a:solidFill>
              </a:rPr>
              <a:t>200</a:t>
            </a:r>
            <a:r>
              <a:rPr lang="el-GR" sz="2800">
                <a:solidFill>
                  <a:schemeClr val="bg1"/>
                </a:solidFill>
              </a:rPr>
              <a:t>.</a:t>
            </a:r>
            <a:r>
              <a:rPr lang="el-GR" sz="2800">
                <a:solidFill>
                  <a:srgbClr val="FFFF00"/>
                </a:solidFill>
              </a:rPr>
              <a:t> σ</a:t>
            </a:r>
            <a:r>
              <a:rPr lang="el-GR" sz="2800">
                <a:solidFill>
                  <a:srgbClr val="FFFF00"/>
                </a:solidFill>
                <a:latin typeface="Palatino Linotype" pitchFamily="18" charset="0"/>
              </a:rPr>
              <a:t>’</a:t>
            </a:r>
            <a:endParaRPr lang="el-GR" sz="2800">
              <a:solidFill>
                <a:srgbClr val="FFFF00"/>
              </a:solidFill>
            </a:endParaRPr>
          </a:p>
          <a:p>
            <a:pPr eaLnBrk="1" hangingPunct="1">
              <a:lnSpc>
                <a:spcPct val="120000"/>
              </a:lnSpc>
            </a:pPr>
            <a:r>
              <a:rPr lang="en-US" sz="2800">
                <a:solidFill>
                  <a:schemeClr val="bg1"/>
                </a:solidFill>
              </a:rPr>
              <a:t>300</a:t>
            </a:r>
            <a:r>
              <a:rPr lang="el-GR" sz="2800">
                <a:solidFill>
                  <a:schemeClr val="bg1"/>
                </a:solidFill>
              </a:rPr>
              <a:t>.</a:t>
            </a:r>
            <a:r>
              <a:rPr lang="el-GR" sz="2800">
                <a:solidFill>
                  <a:srgbClr val="FFFF00"/>
                </a:solidFill>
              </a:rPr>
              <a:t> τ</a:t>
            </a:r>
            <a:r>
              <a:rPr lang="el-GR" sz="2800">
                <a:solidFill>
                  <a:srgbClr val="FFFF00"/>
                </a:solidFill>
                <a:latin typeface="Palatino Linotype" pitchFamily="18" charset="0"/>
              </a:rPr>
              <a:t>’</a:t>
            </a:r>
          </a:p>
          <a:p>
            <a:pPr eaLnBrk="1" hangingPunct="1">
              <a:lnSpc>
                <a:spcPct val="120000"/>
              </a:lnSpc>
            </a:pPr>
            <a:r>
              <a:rPr lang="en-US" sz="2800">
                <a:solidFill>
                  <a:schemeClr val="bg1"/>
                </a:solidFill>
              </a:rPr>
              <a:t>400</a:t>
            </a:r>
            <a:r>
              <a:rPr lang="el-GR" sz="2800">
                <a:solidFill>
                  <a:schemeClr val="bg1"/>
                </a:solidFill>
              </a:rPr>
              <a:t>.</a:t>
            </a:r>
            <a:r>
              <a:rPr lang="el-GR" sz="2800">
                <a:solidFill>
                  <a:srgbClr val="FFFF00"/>
                </a:solidFill>
              </a:rPr>
              <a:t> υ</a:t>
            </a:r>
            <a:r>
              <a:rPr lang="el-GR" sz="2800">
                <a:solidFill>
                  <a:srgbClr val="FFFF00"/>
                </a:solidFill>
                <a:latin typeface="Palatino Linotype" pitchFamily="18" charset="0"/>
              </a:rPr>
              <a:t>’</a:t>
            </a:r>
            <a:endParaRPr lang="en-US" sz="2800">
              <a:solidFill>
                <a:schemeClr val="bg1"/>
              </a:solidFill>
              <a:latin typeface="Palatino Linotype" pitchFamily="18" charset="0"/>
            </a:endParaRPr>
          </a:p>
        </p:txBody>
      </p:sp>
      <p:sp>
        <p:nvSpPr>
          <p:cNvPr id="26629" name="Text Box 5"/>
          <p:cNvSpPr txBox="1">
            <a:spLocks noChangeArrowheads="1"/>
          </p:cNvSpPr>
          <p:nvPr/>
        </p:nvSpPr>
        <p:spPr bwMode="auto">
          <a:xfrm>
            <a:off x="1371600" y="3505200"/>
            <a:ext cx="1019175" cy="316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lnSpc>
                <a:spcPct val="120000"/>
              </a:lnSpc>
            </a:pPr>
            <a:r>
              <a:rPr lang="en-US" sz="2800">
                <a:solidFill>
                  <a:schemeClr val="bg1"/>
                </a:solidFill>
              </a:rPr>
              <a:t>20</a:t>
            </a:r>
            <a:r>
              <a:rPr lang="el-GR" sz="2800">
                <a:solidFill>
                  <a:schemeClr val="bg1"/>
                </a:solidFill>
              </a:rPr>
              <a:t>.</a:t>
            </a:r>
            <a:r>
              <a:rPr lang="el-GR" sz="2800">
                <a:solidFill>
                  <a:srgbClr val="FFFF00"/>
                </a:solidFill>
              </a:rPr>
              <a:t> </a:t>
            </a:r>
            <a:r>
              <a:rPr lang="el-GR" sz="2800">
                <a:solidFill>
                  <a:srgbClr val="FFFF00"/>
                </a:solidFill>
                <a:latin typeface="Palatino Linotype" pitchFamily="18" charset="0"/>
              </a:rPr>
              <a:t>κ’</a:t>
            </a:r>
            <a:endParaRPr lang="el-GR" sz="2800">
              <a:solidFill>
                <a:srgbClr val="FFFF00"/>
              </a:solidFill>
            </a:endParaRPr>
          </a:p>
          <a:p>
            <a:pPr eaLnBrk="1" hangingPunct="1">
              <a:lnSpc>
                <a:spcPct val="120000"/>
              </a:lnSpc>
            </a:pPr>
            <a:r>
              <a:rPr lang="en-US" sz="2800">
                <a:solidFill>
                  <a:schemeClr val="bg1"/>
                </a:solidFill>
              </a:rPr>
              <a:t>30</a:t>
            </a:r>
            <a:r>
              <a:rPr lang="el-GR" sz="2800">
                <a:solidFill>
                  <a:schemeClr val="bg1"/>
                </a:solidFill>
              </a:rPr>
              <a:t>.</a:t>
            </a:r>
            <a:r>
              <a:rPr lang="el-GR" sz="2800">
                <a:solidFill>
                  <a:srgbClr val="FFFF00"/>
                </a:solidFill>
              </a:rPr>
              <a:t> λ</a:t>
            </a:r>
            <a:r>
              <a:rPr lang="el-GR" sz="2800">
                <a:solidFill>
                  <a:srgbClr val="FFFF00"/>
                </a:solidFill>
                <a:latin typeface="Palatino Linotype" pitchFamily="18" charset="0"/>
              </a:rPr>
              <a:t>’</a:t>
            </a:r>
            <a:endParaRPr lang="el-GR" sz="2800">
              <a:solidFill>
                <a:srgbClr val="FFFF00"/>
              </a:solidFill>
            </a:endParaRPr>
          </a:p>
          <a:p>
            <a:pPr eaLnBrk="1" hangingPunct="1">
              <a:lnSpc>
                <a:spcPct val="120000"/>
              </a:lnSpc>
            </a:pPr>
            <a:r>
              <a:rPr lang="en-US" sz="2800">
                <a:solidFill>
                  <a:schemeClr val="bg1"/>
                </a:solidFill>
              </a:rPr>
              <a:t>40</a:t>
            </a:r>
            <a:r>
              <a:rPr lang="el-GR" sz="2800">
                <a:solidFill>
                  <a:schemeClr val="bg1"/>
                </a:solidFill>
              </a:rPr>
              <a:t>.</a:t>
            </a:r>
            <a:r>
              <a:rPr lang="el-GR" sz="2800">
                <a:solidFill>
                  <a:srgbClr val="FFFF00"/>
                </a:solidFill>
              </a:rPr>
              <a:t> μ</a:t>
            </a:r>
            <a:r>
              <a:rPr lang="el-GR" sz="2800">
                <a:solidFill>
                  <a:srgbClr val="FFFF00"/>
                </a:solidFill>
                <a:latin typeface="Palatino Linotype" pitchFamily="18" charset="0"/>
              </a:rPr>
              <a:t>’</a:t>
            </a:r>
            <a:endParaRPr lang="el-GR" sz="2800">
              <a:solidFill>
                <a:srgbClr val="FFFF00"/>
              </a:solidFill>
            </a:endParaRPr>
          </a:p>
          <a:p>
            <a:pPr eaLnBrk="1" hangingPunct="1">
              <a:lnSpc>
                <a:spcPct val="120000"/>
              </a:lnSpc>
            </a:pPr>
            <a:r>
              <a:rPr lang="en-US" sz="2800">
                <a:solidFill>
                  <a:schemeClr val="bg1"/>
                </a:solidFill>
              </a:rPr>
              <a:t>50</a:t>
            </a:r>
            <a:r>
              <a:rPr lang="el-GR" sz="2800">
                <a:solidFill>
                  <a:schemeClr val="bg1"/>
                </a:solidFill>
              </a:rPr>
              <a:t>.</a:t>
            </a:r>
            <a:r>
              <a:rPr lang="el-GR" sz="2800">
                <a:solidFill>
                  <a:srgbClr val="FFFF00"/>
                </a:solidFill>
              </a:rPr>
              <a:t> ν</a:t>
            </a:r>
            <a:r>
              <a:rPr lang="el-GR" sz="2800">
                <a:solidFill>
                  <a:srgbClr val="FFFF00"/>
                </a:solidFill>
                <a:latin typeface="Palatino Linotype" pitchFamily="18" charset="0"/>
              </a:rPr>
              <a:t>’</a:t>
            </a:r>
            <a:endParaRPr lang="el-GR" sz="2800">
              <a:solidFill>
                <a:srgbClr val="FFFF00"/>
              </a:solidFill>
            </a:endParaRPr>
          </a:p>
          <a:p>
            <a:pPr eaLnBrk="1" hangingPunct="1">
              <a:lnSpc>
                <a:spcPct val="120000"/>
              </a:lnSpc>
            </a:pPr>
            <a:r>
              <a:rPr lang="en-US" sz="2800">
                <a:solidFill>
                  <a:schemeClr val="bg1"/>
                </a:solidFill>
              </a:rPr>
              <a:t>60</a:t>
            </a:r>
            <a:r>
              <a:rPr lang="el-GR" sz="2800">
                <a:solidFill>
                  <a:schemeClr val="bg1"/>
                </a:solidFill>
              </a:rPr>
              <a:t>.</a:t>
            </a:r>
            <a:r>
              <a:rPr lang="el-GR" sz="2800">
                <a:solidFill>
                  <a:srgbClr val="FFFF00"/>
                </a:solidFill>
              </a:rPr>
              <a:t> ξ</a:t>
            </a:r>
            <a:r>
              <a:rPr lang="el-GR" sz="2800">
                <a:solidFill>
                  <a:srgbClr val="FFFF00"/>
                </a:solidFill>
                <a:latin typeface="Palatino Linotype" pitchFamily="18" charset="0"/>
              </a:rPr>
              <a:t>’</a:t>
            </a:r>
          </a:p>
          <a:p>
            <a:pPr eaLnBrk="1" hangingPunct="1">
              <a:lnSpc>
                <a:spcPct val="120000"/>
              </a:lnSpc>
            </a:pPr>
            <a:r>
              <a:rPr lang="en-US" sz="2800">
                <a:solidFill>
                  <a:schemeClr val="bg1"/>
                </a:solidFill>
              </a:rPr>
              <a:t>70</a:t>
            </a:r>
            <a:r>
              <a:rPr lang="el-GR" sz="2800">
                <a:solidFill>
                  <a:schemeClr val="bg1"/>
                </a:solidFill>
              </a:rPr>
              <a:t>.</a:t>
            </a:r>
            <a:r>
              <a:rPr lang="el-GR" sz="2800">
                <a:solidFill>
                  <a:srgbClr val="FFFF00"/>
                </a:solidFill>
              </a:rPr>
              <a:t> ο</a:t>
            </a:r>
            <a:r>
              <a:rPr lang="el-GR" sz="2800">
                <a:solidFill>
                  <a:srgbClr val="FFFF00"/>
                </a:solidFill>
                <a:latin typeface="Palatino Linotype" pitchFamily="18" charset="0"/>
              </a:rPr>
              <a:t>’</a:t>
            </a:r>
            <a:endParaRPr lang="en-US" sz="2800">
              <a:solidFill>
                <a:schemeClr val="bg1"/>
              </a:solidFill>
              <a:latin typeface="Palatino Linotype" pitchFamily="18" charset="0"/>
            </a:endParaRPr>
          </a:p>
        </p:txBody>
      </p:sp>
    </p:spTree>
    <p:extLst>
      <p:ext uri="{BB962C8B-B14F-4D97-AF65-F5344CB8AC3E}">
        <p14:creationId xmlns:p14="http://schemas.microsoft.com/office/powerpoint/2010/main" val="27535891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b="1" dirty="0" smtClean="0">
              <a:solidFill>
                <a:schemeClr val="bg1"/>
              </a:solidFill>
            </a:endParaRPr>
          </a:p>
        </p:txBody>
      </p:sp>
      <p:sp>
        <p:nvSpPr>
          <p:cNvPr id="27651" name="Rectangle 3"/>
          <p:cNvSpPr>
            <a:spLocks noGrp="1" noChangeArrowheads="1"/>
          </p:cNvSpPr>
          <p:nvPr>
            <p:ph type="body" idx="1"/>
          </p:nvPr>
        </p:nvSpPr>
        <p:spPr>
          <a:xfrm>
            <a:off x="685800" y="1981200"/>
            <a:ext cx="7772400" cy="4648200"/>
          </a:xfrm>
        </p:spPr>
        <p:txBody>
          <a:bodyPr/>
          <a:lstStyle/>
          <a:p>
            <a:pPr marL="609600" indent="-609600">
              <a:buFontTx/>
              <a:buNone/>
            </a:pPr>
            <a:r>
              <a:rPr lang="en-US" sz="2800" b="1" dirty="0" smtClean="0">
                <a:solidFill>
                  <a:srgbClr val="FFFF00"/>
                </a:solidFill>
                <a:latin typeface="Times New Roman" pitchFamily="18" charset="0"/>
                <a:cs typeface="Times New Roman" pitchFamily="18" charset="0"/>
              </a:rPr>
              <a:t>Numbers</a:t>
            </a:r>
            <a:r>
              <a:rPr lang="el-GR" sz="2800" dirty="0" smtClean="0">
                <a:solidFill>
                  <a:schemeClr val="bg1"/>
                </a:solidFill>
                <a:latin typeface="Times New Roman" pitchFamily="18" charset="0"/>
                <a:cs typeface="Times New Roman" pitchFamily="18" charset="0"/>
              </a:rPr>
              <a:t> </a:t>
            </a:r>
            <a:endParaRPr lang="en-US" sz="2800" b="1" dirty="0" smtClean="0">
              <a:solidFill>
                <a:srgbClr val="FFFF00"/>
              </a:solidFill>
              <a:latin typeface="Times New Roman" pitchFamily="18" charset="0"/>
              <a:cs typeface="Times New Roman" pitchFamily="18" charset="0"/>
            </a:endParaRPr>
          </a:p>
          <a:p>
            <a:pPr marL="609600" indent="-609600"/>
            <a:r>
              <a:rPr lang="en-US" sz="2400" dirty="0" smtClean="0">
                <a:solidFill>
                  <a:schemeClr val="bg1"/>
                </a:solidFill>
                <a:latin typeface="Times New Roman" pitchFamily="18" charset="0"/>
                <a:cs typeface="Times New Roman" pitchFamily="18" charset="0"/>
              </a:rPr>
              <a:t>After the second century BC, alphabetic</a:t>
            </a:r>
            <a:r>
              <a:rPr lang="en-US" sz="2400" dirty="0" smtClean="0">
                <a:solidFill>
                  <a:srgbClr val="FFFF00"/>
                </a:solidFill>
                <a:latin typeface="Times New Roman" pitchFamily="18" charset="0"/>
                <a:cs typeface="Times New Roman" pitchFamily="18" charset="0"/>
              </a:rPr>
              <a:t> numerals</a:t>
            </a:r>
            <a:r>
              <a:rPr lang="en-US" sz="2400" dirty="0" smtClean="0">
                <a:solidFill>
                  <a:schemeClr val="bg1"/>
                </a:solidFill>
                <a:latin typeface="Times New Roman" pitchFamily="18" charset="0"/>
                <a:cs typeface="Times New Roman" pitchFamily="18" charset="0"/>
              </a:rPr>
              <a:t> are used (but rare in Greek texts):</a:t>
            </a:r>
          </a:p>
          <a:p>
            <a:pPr marL="609600" indent="-609600">
              <a:buFontTx/>
              <a:buNone/>
            </a:pPr>
            <a:endParaRPr lang="en-US" sz="2800" dirty="0" smtClean="0">
              <a:solidFill>
                <a:srgbClr val="FFFF00"/>
              </a:solidFill>
              <a:latin typeface="Palatino Linotype" pitchFamily="18" charset="0"/>
            </a:endParaRPr>
          </a:p>
        </p:txBody>
      </p:sp>
      <p:sp>
        <p:nvSpPr>
          <p:cNvPr id="27652" name="Text Box 4"/>
          <p:cNvSpPr txBox="1">
            <a:spLocks noChangeArrowheads="1"/>
          </p:cNvSpPr>
          <p:nvPr/>
        </p:nvSpPr>
        <p:spPr bwMode="auto">
          <a:xfrm>
            <a:off x="4419600" y="3505200"/>
            <a:ext cx="1800225" cy="265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lnSpc>
                <a:spcPct val="120000"/>
              </a:lnSpc>
            </a:pPr>
            <a:r>
              <a:rPr lang="en-US" sz="2800">
                <a:solidFill>
                  <a:schemeClr val="bg1"/>
                </a:solidFill>
              </a:rPr>
              <a:t>2,000</a:t>
            </a:r>
            <a:r>
              <a:rPr lang="el-GR" sz="2800">
                <a:solidFill>
                  <a:schemeClr val="bg1"/>
                </a:solidFill>
              </a:rPr>
              <a:t>.</a:t>
            </a:r>
            <a:r>
              <a:rPr lang="el-GR" sz="2800">
                <a:solidFill>
                  <a:srgbClr val="FFFF00"/>
                </a:solidFill>
              </a:rPr>
              <a:t> </a:t>
            </a:r>
            <a:r>
              <a:rPr lang="el-GR" sz="2800">
                <a:solidFill>
                  <a:srgbClr val="FFFF00"/>
                </a:solidFill>
                <a:latin typeface="Palatino Linotype" pitchFamily="18" charset="0"/>
              </a:rPr>
              <a:t>͵β</a:t>
            </a:r>
            <a:endParaRPr lang="el-GR" sz="2800">
              <a:solidFill>
                <a:srgbClr val="FFFF00"/>
              </a:solidFill>
            </a:endParaRPr>
          </a:p>
          <a:p>
            <a:pPr eaLnBrk="1" hangingPunct="1">
              <a:lnSpc>
                <a:spcPct val="120000"/>
              </a:lnSpc>
            </a:pPr>
            <a:r>
              <a:rPr lang="en-US" sz="2800">
                <a:solidFill>
                  <a:schemeClr val="bg1"/>
                </a:solidFill>
              </a:rPr>
              <a:t>3,000</a:t>
            </a:r>
            <a:r>
              <a:rPr lang="el-GR" sz="2800">
                <a:solidFill>
                  <a:schemeClr val="bg1"/>
                </a:solidFill>
              </a:rPr>
              <a:t>.</a:t>
            </a:r>
            <a:r>
              <a:rPr lang="el-GR" sz="2800">
                <a:solidFill>
                  <a:srgbClr val="FFFF00"/>
                </a:solidFill>
              </a:rPr>
              <a:t> </a:t>
            </a:r>
            <a:r>
              <a:rPr lang="el-GR" sz="2800">
                <a:solidFill>
                  <a:srgbClr val="FFFF00"/>
                </a:solidFill>
                <a:latin typeface="Palatino Linotype" pitchFamily="18" charset="0"/>
              </a:rPr>
              <a:t>͵γ</a:t>
            </a:r>
            <a:endParaRPr lang="el-GR" sz="2800">
              <a:solidFill>
                <a:srgbClr val="FFFF00"/>
              </a:solidFill>
            </a:endParaRPr>
          </a:p>
          <a:p>
            <a:pPr eaLnBrk="1" hangingPunct="1">
              <a:lnSpc>
                <a:spcPct val="120000"/>
              </a:lnSpc>
            </a:pPr>
            <a:r>
              <a:rPr lang="en-US" sz="2800">
                <a:solidFill>
                  <a:schemeClr val="bg1"/>
                </a:solidFill>
              </a:rPr>
              <a:t>10,000</a:t>
            </a:r>
            <a:r>
              <a:rPr lang="el-GR" sz="2800">
                <a:solidFill>
                  <a:schemeClr val="bg1"/>
                </a:solidFill>
              </a:rPr>
              <a:t>.</a:t>
            </a:r>
            <a:r>
              <a:rPr lang="el-GR" sz="2800">
                <a:solidFill>
                  <a:srgbClr val="FFFF00"/>
                </a:solidFill>
              </a:rPr>
              <a:t> </a:t>
            </a:r>
            <a:r>
              <a:rPr lang="el-GR" sz="2800">
                <a:solidFill>
                  <a:srgbClr val="FFFF00"/>
                </a:solidFill>
                <a:latin typeface="Palatino Linotype" pitchFamily="18" charset="0"/>
              </a:rPr>
              <a:t>͵μ</a:t>
            </a:r>
            <a:endParaRPr lang="el-GR" sz="2800">
              <a:solidFill>
                <a:srgbClr val="FFFF00"/>
              </a:solidFill>
            </a:endParaRPr>
          </a:p>
          <a:p>
            <a:pPr eaLnBrk="1" hangingPunct="1">
              <a:lnSpc>
                <a:spcPct val="120000"/>
              </a:lnSpc>
            </a:pPr>
            <a:r>
              <a:rPr lang="en-US" sz="2800">
                <a:solidFill>
                  <a:schemeClr val="bg1"/>
                </a:solidFill>
              </a:rPr>
              <a:t>20,000</a:t>
            </a:r>
            <a:r>
              <a:rPr lang="el-GR" sz="2800">
                <a:solidFill>
                  <a:schemeClr val="bg1"/>
                </a:solidFill>
              </a:rPr>
              <a:t>.</a:t>
            </a:r>
            <a:r>
              <a:rPr lang="el-GR" sz="2800">
                <a:solidFill>
                  <a:srgbClr val="FFFF00"/>
                </a:solidFill>
              </a:rPr>
              <a:t> </a:t>
            </a:r>
            <a:r>
              <a:rPr lang="el-GR" sz="2800">
                <a:solidFill>
                  <a:srgbClr val="FFFF00"/>
                </a:solidFill>
                <a:latin typeface="Palatino Linotype" pitchFamily="18" charset="0"/>
              </a:rPr>
              <a:t>͵κ</a:t>
            </a:r>
            <a:endParaRPr lang="el-GR" sz="2800">
              <a:solidFill>
                <a:srgbClr val="FFFF00"/>
              </a:solidFill>
            </a:endParaRPr>
          </a:p>
          <a:p>
            <a:pPr eaLnBrk="1" hangingPunct="1">
              <a:lnSpc>
                <a:spcPct val="120000"/>
              </a:lnSpc>
            </a:pPr>
            <a:r>
              <a:rPr lang="en-US" sz="2800">
                <a:solidFill>
                  <a:schemeClr val="bg1"/>
                </a:solidFill>
              </a:rPr>
              <a:t>100,000</a:t>
            </a:r>
            <a:r>
              <a:rPr lang="el-GR" sz="2800">
                <a:solidFill>
                  <a:schemeClr val="bg1"/>
                </a:solidFill>
              </a:rPr>
              <a:t>.</a:t>
            </a:r>
            <a:r>
              <a:rPr lang="el-GR" sz="2800">
                <a:solidFill>
                  <a:srgbClr val="FFFF00"/>
                </a:solidFill>
              </a:rPr>
              <a:t> </a:t>
            </a:r>
            <a:r>
              <a:rPr lang="el-GR" sz="2800">
                <a:solidFill>
                  <a:srgbClr val="FFFF00"/>
                </a:solidFill>
                <a:latin typeface="Palatino Linotype" pitchFamily="18" charset="0"/>
              </a:rPr>
              <a:t>͵ρ</a:t>
            </a:r>
            <a:endParaRPr lang="en-US" sz="2800">
              <a:solidFill>
                <a:schemeClr val="bg1"/>
              </a:solidFill>
              <a:latin typeface="Palatino Linotype" pitchFamily="18" charset="0"/>
            </a:endParaRPr>
          </a:p>
        </p:txBody>
      </p:sp>
      <p:sp>
        <p:nvSpPr>
          <p:cNvPr id="27653" name="Text Box 5"/>
          <p:cNvSpPr txBox="1">
            <a:spLocks noChangeArrowheads="1"/>
          </p:cNvSpPr>
          <p:nvPr/>
        </p:nvSpPr>
        <p:spPr bwMode="auto">
          <a:xfrm>
            <a:off x="1371600" y="3505200"/>
            <a:ext cx="1477963" cy="316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lnSpc>
                <a:spcPct val="120000"/>
              </a:lnSpc>
            </a:pPr>
            <a:r>
              <a:rPr lang="en-US" sz="2800">
                <a:solidFill>
                  <a:schemeClr val="bg1"/>
                </a:solidFill>
              </a:rPr>
              <a:t>500</a:t>
            </a:r>
            <a:r>
              <a:rPr lang="el-GR" sz="2800">
                <a:solidFill>
                  <a:schemeClr val="bg1"/>
                </a:solidFill>
              </a:rPr>
              <a:t>.</a:t>
            </a:r>
            <a:r>
              <a:rPr lang="el-GR" sz="2800">
                <a:solidFill>
                  <a:srgbClr val="FFFF00"/>
                </a:solidFill>
              </a:rPr>
              <a:t> </a:t>
            </a:r>
            <a:r>
              <a:rPr lang="el-GR" sz="2800">
                <a:solidFill>
                  <a:srgbClr val="FFFF00"/>
                </a:solidFill>
                <a:latin typeface="Palatino Linotype" pitchFamily="18" charset="0"/>
              </a:rPr>
              <a:t>φ’</a:t>
            </a:r>
            <a:endParaRPr lang="el-GR" sz="2800">
              <a:solidFill>
                <a:srgbClr val="FFFF00"/>
              </a:solidFill>
            </a:endParaRPr>
          </a:p>
          <a:p>
            <a:pPr eaLnBrk="1" hangingPunct="1">
              <a:lnSpc>
                <a:spcPct val="120000"/>
              </a:lnSpc>
            </a:pPr>
            <a:r>
              <a:rPr lang="en-US" sz="2800">
                <a:solidFill>
                  <a:schemeClr val="bg1"/>
                </a:solidFill>
              </a:rPr>
              <a:t>600</a:t>
            </a:r>
            <a:r>
              <a:rPr lang="el-GR" sz="2800">
                <a:solidFill>
                  <a:schemeClr val="bg1"/>
                </a:solidFill>
              </a:rPr>
              <a:t>.</a:t>
            </a:r>
            <a:r>
              <a:rPr lang="el-GR" sz="2800">
                <a:solidFill>
                  <a:srgbClr val="FFFF00"/>
                </a:solidFill>
              </a:rPr>
              <a:t> χ</a:t>
            </a:r>
            <a:r>
              <a:rPr lang="el-GR" sz="2800">
                <a:solidFill>
                  <a:srgbClr val="FFFF00"/>
                </a:solidFill>
                <a:latin typeface="Palatino Linotype" pitchFamily="18" charset="0"/>
              </a:rPr>
              <a:t>’</a:t>
            </a:r>
            <a:endParaRPr lang="el-GR" sz="2800">
              <a:solidFill>
                <a:srgbClr val="FFFF00"/>
              </a:solidFill>
            </a:endParaRPr>
          </a:p>
          <a:p>
            <a:pPr eaLnBrk="1" hangingPunct="1">
              <a:lnSpc>
                <a:spcPct val="120000"/>
              </a:lnSpc>
            </a:pPr>
            <a:r>
              <a:rPr lang="en-US" sz="2800">
                <a:solidFill>
                  <a:schemeClr val="bg1"/>
                </a:solidFill>
              </a:rPr>
              <a:t>700</a:t>
            </a:r>
            <a:r>
              <a:rPr lang="el-GR" sz="2800">
                <a:solidFill>
                  <a:schemeClr val="bg1"/>
                </a:solidFill>
              </a:rPr>
              <a:t>.</a:t>
            </a:r>
            <a:r>
              <a:rPr lang="el-GR" sz="2800">
                <a:solidFill>
                  <a:srgbClr val="FFFF00"/>
                </a:solidFill>
              </a:rPr>
              <a:t> ψ</a:t>
            </a:r>
            <a:r>
              <a:rPr lang="el-GR" sz="2800">
                <a:solidFill>
                  <a:srgbClr val="FFFF00"/>
                </a:solidFill>
                <a:latin typeface="Palatino Linotype" pitchFamily="18" charset="0"/>
              </a:rPr>
              <a:t>’</a:t>
            </a:r>
            <a:endParaRPr lang="el-GR" sz="2800">
              <a:solidFill>
                <a:srgbClr val="FFFF00"/>
              </a:solidFill>
            </a:endParaRPr>
          </a:p>
          <a:p>
            <a:pPr eaLnBrk="1" hangingPunct="1">
              <a:lnSpc>
                <a:spcPct val="120000"/>
              </a:lnSpc>
            </a:pPr>
            <a:r>
              <a:rPr lang="en-US" sz="2800">
                <a:solidFill>
                  <a:schemeClr val="bg1"/>
                </a:solidFill>
              </a:rPr>
              <a:t>800</a:t>
            </a:r>
            <a:r>
              <a:rPr lang="el-GR" sz="2800">
                <a:solidFill>
                  <a:schemeClr val="bg1"/>
                </a:solidFill>
              </a:rPr>
              <a:t>.</a:t>
            </a:r>
            <a:r>
              <a:rPr lang="el-GR" sz="2800">
                <a:solidFill>
                  <a:srgbClr val="FFFF00"/>
                </a:solidFill>
              </a:rPr>
              <a:t> ω</a:t>
            </a:r>
            <a:r>
              <a:rPr lang="el-GR" sz="2800">
                <a:solidFill>
                  <a:srgbClr val="FFFF00"/>
                </a:solidFill>
                <a:latin typeface="Palatino Linotype" pitchFamily="18" charset="0"/>
              </a:rPr>
              <a:t>’</a:t>
            </a:r>
            <a:endParaRPr lang="el-GR" sz="2800">
              <a:solidFill>
                <a:srgbClr val="FFFF00"/>
              </a:solidFill>
            </a:endParaRPr>
          </a:p>
          <a:p>
            <a:pPr eaLnBrk="1" hangingPunct="1">
              <a:lnSpc>
                <a:spcPct val="120000"/>
              </a:lnSpc>
            </a:pPr>
            <a:r>
              <a:rPr lang="en-US" sz="2800">
                <a:solidFill>
                  <a:schemeClr val="bg1"/>
                </a:solidFill>
              </a:rPr>
              <a:t>900</a:t>
            </a:r>
            <a:r>
              <a:rPr lang="el-GR" sz="2800">
                <a:solidFill>
                  <a:schemeClr val="bg1"/>
                </a:solidFill>
              </a:rPr>
              <a:t>.</a:t>
            </a:r>
            <a:r>
              <a:rPr lang="el-GR" sz="2800">
                <a:solidFill>
                  <a:srgbClr val="FFFF00"/>
                </a:solidFill>
              </a:rPr>
              <a:t> </a:t>
            </a:r>
            <a:r>
              <a:rPr lang="en-US" sz="2800">
                <a:solidFill>
                  <a:srgbClr val="FFFF00"/>
                </a:solidFill>
              </a:rPr>
              <a:t>   </a:t>
            </a:r>
            <a:r>
              <a:rPr lang="el-GR" sz="2800">
                <a:solidFill>
                  <a:srgbClr val="FFFF00"/>
                </a:solidFill>
                <a:latin typeface="Palatino Linotype" pitchFamily="18" charset="0"/>
              </a:rPr>
              <a:t>’</a:t>
            </a:r>
          </a:p>
          <a:p>
            <a:pPr eaLnBrk="1" hangingPunct="1">
              <a:lnSpc>
                <a:spcPct val="120000"/>
              </a:lnSpc>
            </a:pPr>
            <a:r>
              <a:rPr lang="en-US" sz="2800">
                <a:solidFill>
                  <a:schemeClr val="bg1"/>
                </a:solidFill>
              </a:rPr>
              <a:t>1</a:t>
            </a:r>
            <a:r>
              <a:rPr lang="el-GR" sz="2800">
                <a:solidFill>
                  <a:schemeClr val="bg1"/>
                </a:solidFill>
              </a:rPr>
              <a:t>,</a:t>
            </a:r>
            <a:r>
              <a:rPr lang="en-US" sz="2800">
                <a:solidFill>
                  <a:schemeClr val="bg1"/>
                </a:solidFill>
              </a:rPr>
              <a:t>000</a:t>
            </a:r>
            <a:r>
              <a:rPr lang="el-GR" sz="2800">
                <a:solidFill>
                  <a:schemeClr val="bg1"/>
                </a:solidFill>
              </a:rPr>
              <a:t>.</a:t>
            </a:r>
            <a:r>
              <a:rPr lang="el-GR" sz="2800">
                <a:solidFill>
                  <a:srgbClr val="FFFF00"/>
                </a:solidFill>
              </a:rPr>
              <a:t> </a:t>
            </a:r>
            <a:r>
              <a:rPr lang="el-GR" sz="2800">
                <a:solidFill>
                  <a:srgbClr val="FFFF00"/>
                </a:solidFill>
                <a:latin typeface="Palatino Linotype" pitchFamily="18" charset="0"/>
              </a:rPr>
              <a:t>͵α</a:t>
            </a:r>
            <a:endParaRPr lang="en-US" sz="2800">
              <a:solidFill>
                <a:schemeClr val="bg1"/>
              </a:solidFill>
              <a:latin typeface="Palatino Linotype" pitchFamily="18" charset="0"/>
            </a:endParaRPr>
          </a:p>
        </p:txBody>
      </p:sp>
      <p:sp>
        <p:nvSpPr>
          <p:cNvPr id="27654" name="Text Box 6"/>
          <p:cNvSpPr txBox="1">
            <a:spLocks noChangeArrowheads="1"/>
          </p:cNvSpPr>
          <p:nvPr/>
        </p:nvSpPr>
        <p:spPr bwMode="auto">
          <a:xfrm>
            <a:off x="2057400" y="5791200"/>
            <a:ext cx="549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solidFill>
                  <a:srgbClr val="FFFF00"/>
                </a:solidFill>
                <a:cs typeface="Times New Roman" pitchFamily="18" charset="0"/>
              </a:rPr>
              <a:t>€</a:t>
            </a:r>
            <a:endParaRPr lang="en-US">
              <a:solidFill>
                <a:srgbClr val="FFFF00"/>
              </a:solidFill>
            </a:endParaRPr>
          </a:p>
        </p:txBody>
      </p:sp>
    </p:spTree>
    <p:extLst>
      <p:ext uri="{BB962C8B-B14F-4D97-AF65-F5344CB8AC3E}">
        <p14:creationId xmlns:p14="http://schemas.microsoft.com/office/powerpoint/2010/main" val="2928647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77724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Greek Adverbs</a:t>
            </a:r>
          </a:p>
          <a:p>
            <a:pPr>
              <a:defRPr/>
            </a:pPr>
            <a:r>
              <a:rPr lang="en-US" sz="2400" dirty="0" smtClean="0">
                <a:solidFill>
                  <a:srgbClr val="FFFF00"/>
                </a:solidFill>
                <a:latin typeface="Times New Roman" pitchFamily="18" charset="0"/>
                <a:cs typeface="Times New Roman" pitchFamily="18" charset="0"/>
              </a:rPr>
              <a:t>Adverbs</a:t>
            </a:r>
            <a:r>
              <a:rPr lang="en-US" sz="2400" dirty="0" smtClean="0">
                <a:solidFill>
                  <a:schemeClr val="bg1"/>
                </a:solidFill>
                <a:latin typeface="Times New Roman" pitchFamily="18" charset="0"/>
                <a:cs typeface="Times New Roman" pitchFamily="18" charset="0"/>
              </a:rPr>
              <a:t> generally provide additional information about the verbal action. </a:t>
            </a:r>
          </a:p>
          <a:p>
            <a:pPr>
              <a:defRPr/>
            </a:pPr>
            <a:r>
              <a:rPr lang="en-US" sz="2400" dirty="0" smtClean="0">
                <a:solidFill>
                  <a:schemeClr val="bg1"/>
                </a:solidFill>
                <a:latin typeface="Times New Roman" pitchFamily="18" charset="0"/>
                <a:cs typeface="Times New Roman" pitchFamily="18" charset="0"/>
              </a:rPr>
              <a:t>This is a very broad category, so in practice </a:t>
            </a:r>
            <a:r>
              <a:rPr lang="en-US" sz="2400" dirty="0" smtClean="0">
                <a:solidFill>
                  <a:srgbClr val="FFFF00"/>
                </a:solidFill>
                <a:latin typeface="Times New Roman" pitchFamily="18" charset="0"/>
                <a:cs typeface="Times New Roman" pitchFamily="18" charset="0"/>
              </a:rPr>
              <a:t>adverbs</a:t>
            </a:r>
            <a:r>
              <a:rPr lang="en-US" sz="2400" dirty="0" smtClean="0">
                <a:solidFill>
                  <a:schemeClr val="bg1"/>
                </a:solidFill>
                <a:latin typeface="Times New Roman" pitchFamily="18" charset="0"/>
                <a:cs typeface="Times New Roman" pitchFamily="18" charset="0"/>
              </a:rPr>
              <a:t> cover nearly everything not covered in the other categories of words (verb, noun, pronoun, adjective, preposition, conjunction). </a:t>
            </a:r>
          </a:p>
          <a:p>
            <a:pPr>
              <a:defRPr/>
            </a:pPr>
            <a:r>
              <a:rPr lang="en-US" sz="2400" dirty="0" smtClean="0">
                <a:solidFill>
                  <a:schemeClr val="bg1"/>
                </a:solidFill>
                <a:latin typeface="Times New Roman" pitchFamily="18" charset="0"/>
                <a:cs typeface="Times New Roman" pitchFamily="18" charset="0"/>
              </a:rPr>
              <a:t>This unit covers only </a:t>
            </a:r>
            <a:r>
              <a:rPr lang="en-US" sz="2400" dirty="0" smtClean="0">
                <a:solidFill>
                  <a:srgbClr val="FFFF00"/>
                </a:solidFill>
                <a:latin typeface="Times New Roman" pitchFamily="18" charset="0"/>
                <a:cs typeface="Times New Roman" pitchFamily="18" charset="0"/>
              </a:rPr>
              <a:t>adverbs that are formed from adjectives</a:t>
            </a:r>
            <a:r>
              <a:rPr lang="en-US" sz="2400" dirty="0" smtClean="0">
                <a:solidFill>
                  <a:schemeClr val="bg1"/>
                </a:solidFill>
                <a:latin typeface="Times New Roman" pitchFamily="18" charset="0"/>
                <a:cs typeface="Times New Roman" pitchFamily="18" charset="0"/>
              </a:rPr>
              <a:t>. Unit 20 will cover the remaining adverbs. </a:t>
            </a:r>
          </a:p>
          <a:p>
            <a:pPr>
              <a:defRPr/>
            </a:pPr>
            <a:endParaRPr lang="en-US" sz="24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8322771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b="1" dirty="0" smtClean="0">
              <a:solidFill>
                <a:schemeClr val="bg1"/>
              </a:solidFill>
            </a:endParaRPr>
          </a:p>
        </p:txBody>
      </p:sp>
      <p:sp>
        <p:nvSpPr>
          <p:cNvPr id="28675" name="Rectangle 3"/>
          <p:cNvSpPr>
            <a:spLocks noGrp="1" noChangeArrowheads="1"/>
          </p:cNvSpPr>
          <p:nvPr>
            <p:ph type="body" idx="1"/>
          </p:nvPr>
        </p:nvSpPr>
        <p:spPr>
          <a:xfrm>
            <a:off x="685800" y="1981200"/>
            <a:ext cx="7543800" cy="4648200"/>
          </a:xfrm>
        </p:spPr>
        <p:txBody>
          <a:bodyPr/>
          <a:lstStyle/>
          <a:p>
            <a:pPr marL="609600" indent="-609600">
              <a:buFontTx/>
              <a:buNone/>
            </a:pPr>
            <a:r>
              <a:rPr lang="en-US" sz="2800" b="1" dirty="0" smtClean="0">
                <a:solidFill>
                  <a:srgbClr val="FFFF00"/>
                </a:solidFill>
                <a:latin typeface="Times New Roman" pitchFamily="18" charset="0"/>
                <a:cs typeface="Times New Roman" pitchFamily="18" charset="0"/>
              </a:rPr>
              <a:t>Numbers</a:t>
            </a:r>
            <a:r>
              <a:rPr lang="el-GR" sz="2800" dirty="0" smtClean="0">
                <a:solidFill>
                  <a:schemeClr val="bg1"/>
                </a:solidFill>
                <a:latin typeface="Times New Roman" pitchFamily="18" charset="0"/>
                <a:cs typeface="Times New Roman" pitchFamily="18" charset="0"/>
              </a:rPr>
              <a:t> </a:t>
            </a:r>
            <a:endParaRPr lang="en-US" sz="2800" b="1" dirty="0" smtClean="0">
              <a:solidFill>
                <a:srgbClr val="FFFF00"/>
              </a:solidFill>
              <a:latin typeface="Times New Roman" pitchFamily="18" charset="0"/>
              <a:cs typeface="Times New Roman" pitchFamily="18" charset="0"/>
            </a:endParaRPr>
          </a:p>
          <a:p>
            <a:pPr marL="609600" indent="-609600"/>
            <a:r>
              <a:rPr lang="en-US" sz="2400" dirty="0" smtClean="0">
                <a:solidFill>
                  <a:schemeClr val="bg1"/>
                </a:solidFill>
                <a:latin typeface="Times New Roman" pitchFamily="18" charset="0"/>
                <a:cs typeface="Times New Roman" pitchFamily="18" charset="0"/>
              </a:rPr>
              <a:t>Ancient Greek normally writes out </a:t>
            </a:r>
            <a:r>
              <a:rPr lang="en-US" sz="2400" dirty="0" smtClean="0">
                <a:solidFill>
                  <a:srgbClr val="FFFF00"/>
                </a:solidFill>
                <a:latin typeface="Times New Roman" pitchFamily="18" charset="0"/>
                <a:cs typeface="Times New Roman" pitchFamily="18" charset="0"/>
              </a:rPr>
              <a:t>ordinal numbers</a:t>
            </a:r>
            <a:r>
              <a:rPr lang="en-US" sz="2400" dirty="0" smtClean="0">
                <a:solidFill>
                  <a:schemeClr val="bg1"/>
                </a:solidFill>
                <a:latin typeface="Times New Roman" pitchFamily="18" charset="0"/>
                <a:cs typeface="Times New Roman" pitchFamily="18" charset="0"/>
              </a:rPr>
              <a:t>.  All are regular adjectives:</a:t>
            </a:r>
          </a:p>
          <a:p>
            <a:pPr marL="609600" indent="-609600">
              <a:buFontTx/>
              <a:buNone/>
            </a:pPr>
            <a:r>
              <a:rPr lang="en-US" sz="2800" dirty="0" smtClean="0">
                <a:solidFill>
                  <a:schemeClr val="bg1"/>
                </a:solidFill>
                <a:latin typeface="Times New Roman" pitchFamily="18" charset="0"/>
                <a:cs typeface="Times New Roman" pitchFamily="18" charset="0"/>
              </a:rPr>
              <a:t>first: </a:t>
            </a:r>
            <a:r>
              <a:rPr lang="el-GR" sz="2800" dirty="0" smtClean="0">
                <a:solidFill>
                  <a:srgbClr val="FFFF00"/>
                </a:solidFill>
                <a:latin typeface="Palatino Linotype" pitchFamily="18" charset="0"/>
              </a:rPr>
              <a:t>πρῶτος –η –ον </a:t>
            </a:r>
          </a:p>
          <a:p>
            <a:pPr marL="609600" indent="-609600">
              <a:buFontTx/>
              <a:buNone/>
            </a:pPr>
            <a:r>
              <a:rPr lang="en-US" sz="2800" dirty="0" smtClean="0">
                <a:solidFill>
                  <a:schemeClr val="bg1"/>
                </a:solidFill>
                <a:latin typeface="Times New Roman" pitchFamily="18" charset="0"/>
                <a:cs typeface="Times New Roman" pitchFamily="18" charset="0"/>
              </a:rPr>
              <a:t>second: </a:t>
            </a:r>
            <a:r>
              <a:rPr lang="el-GR" sz="2800" dirty="0" smtClean="0">
                <a:solidFill>
                  <a:srgbClr val="FFFF00"/>
                </a:solidFill>
                <a:latin typeface="Palatino Linotype" pitchFamily="18" charset="0"/>
              </a:rPr>
              <a:t>δεύτερος –α –ον  </a:t>
            </a:r>
          </a:p>
          <a:p>
            <a:pPr marL="609600" indent="-609600">
              <a:buFontTx/>
              <a:buNone/>
            </a:pPr>
            <a:r>
              <a:rPr lang="en-US" sz="2800" dirty="0" smtClean="0">
                <a:solidFill>
                  <a:schemeClr val="bg1"/>
                </a:solidFill>
                <a:latin typeface="Times New Roman" pitchFamily="18" charset="0"/>
                <a:cs typeface="Times New Roman" pitchFamily="18" charset="0"/>
              </a:rPr>
              <a:t>third: </a:t>
            </a:r>
            <a:r>
              <a:rPr lang="el-GR" sz="2800" dirty="0" smtClean="0">
                <a:solidFill>
                  <a:srgbClr val="FFFF00"/>
                </a:solidFill>
                <a:latin typeface="Palatino Linotype" pitchFamily="18" charset="0"/>
              </a:rPr>
              <a:t>τρίτος –η –ον </a:t>
            </a:r>
          </a:p>
          <a:p>
            <a:pPr marL="609600" indent="-609600">
              <a:buFontTx/>
              <a:buNone/>
            </a:pPr>
            <a:r>
              <a:rPr lang="en-US" sz="2800" dirty="0" smtClean="0">
                <a:solidFill>
                  <a:schemeClr val="bg1"/>
                </a:solidFill>
                <a:latin typeface="Times New Roman" pitchFamily="18" charset="0"/>
                <a:cs typeface="Times New Roman" pitchFamily="18" charset="0"/>
              </a:rPr>
              <a:t>fourth: </a:t>
            </a:r>
            <a:r>
              <a:rPr lang="el-GR" sz="2800" dirty="0" smtClean="0">
                <a:solidFill>
                  <a:srgbClr val="FFFF00"/>
                </a:solidFill>
                <a:latin typeface="Palatino Linotype" pitchFamily="18" charset="0"/>
              </a:rPr>
              <a:t>τέταρτος –η –ον </a:t>
            </a:r>
            <a:endParaRPr lang="en-US" sz="2800" dirty="0" smtClean="0">
              <a:solidFill>
                <a:srgbClr val="FFFF00"/>
              </a:solidFill>
              <a:latin typeface="Palatino Linotype" pitchFamily="18" charset="0"/>
            </a:endParaRPr>
          </a:p>
          <a:p>
            <a:pPr marL="609600" indent="-609600">
              <a:buFontTx/>
              <a:buNone/>
            </a:pPr>
            <a:r>
              <a:rPr lang="en-US" sz="2800" dirty="0" smtClean="0">
                <a:solidFill>
                  <a:schemeClr val="bg1"/>
                </a:solidFill>
                <a:latin typeface="Times New Roman" pitchFamily="18" charset="0"/>
                <a:cs typeface="Times New Roman" pitchFamily="18" charset="0"/>
              </a:rPr>
              <a:t>fifth: </a:t>
            </a:r>
            <a:r>
              <a:rPr lang="el-GR" sz="2800" dirty="0" smtClean="0">
                <a:solidFill>
                  <a:srgbClr val="FFFF00"/>
                </a:solidFill>
                <a:latin typeface="Palatino Linotype" pitchFamily="18" charset="0"/>
              </a:rPr>
              <a:t>πέμπτος –η –ον </a:t>
            </a:r>
            <a:endParaRPr lang="en-US" sz="2800" dirty="0" smtClean="0">
              <a:solidFill>
                <a:srgbClr val="FFFF00"/>
              </a:solidFill>
              <a:latin typeface="Palatino Linotype" pitchFamily="18" charset="0"/>
            </a:endParaRPr>
          </a:p>
          <a:p>
            <a:pPr marL="609600" indent="-609600">
              <a:buFontTx/>
              <a:buNone/>
            </a:pPr>
            <a:r>
              <a:rPr lang="en-US" sz="2800" dirty="0" smtClean="0">
                <a:solidFill>
                  <a:schemeClr val="bg1"/>
                </a:solidFill>
                <a:latin typeface="Times New Roman" pitchFamily="18" charset="0"/>
                <a:cs typeface="Times New Roman" pitchFamily="18" charset="0"/>
              </a:rPr>
              <a:t>sixth: </a:t>
            </a:r>
            <a:r>
              <a:rPr lang="el-GR" sz="2800" dirty="0" smtClean="0">
                <a:solidFill>
                  <a:srgbClr val="FFFF00"/>
                </a:solidFill>
                <a:latin typeface="Palatino Linotype" pitchFamily="18" charset="0"/>
              </a:rPr>
              <a:t>ἕκτος –η –ον</a:t>
            </a:r>
          </a:p>
        </p:txBody>
      </p:sp>
    </p:spTree>
    <p:extLst>
      <p:ext uri="{BB962C8B-B14F-4D97-AF65-F5344CB8AC3E}">
        <p14:creationId xmlns:p14="http://schemas.microsoft.com/office/powerpoint/2010/main" val="2035348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b="1" dirty="0" smtClean="0">
              <a:solidFill>
                <a:schemeClr val="bg1"/>
              </a:solidFill>
            </a:endParaRPr>
          </a:p>
        </p:txBody>
      </p:sp>
      <p:sp>
        <p:nvSpPr>
          <p:cNvPr id="29699" name="Rectangle 3"/>
          <p:cNvSpPr>
            <a:spLocks noGrp="1" noChangeArrowheads="1"/>
          </p:cNvSpPr>
          <p:nvPr>
            <p:ph type="body" idx="1"/>
          </p:nvPr>
        </p:nvSpPr>
        <p:spPr>
          <a:xfrm>
            <a:off x="685800" y="1981200"/>
            <a:ext cx="7620000" cy="4648200"/>
          </a:xfrm>
        </p:spPr>
        <p:txBody>
          <a:bodyPr/>
          <a:lstStyle/>
          <a:p>
            <a:pPr marL="609600" indent="-609600">
              <a:buFontTx/>
              <a:buNone/>
            </a:pPr>
            <a:r>
              <a:rPr lang="en-US" sz="2800" b="1" dirty="0" smtClean="0">
                <a:solidFill>
                  <a:srgbClr val="FFFF00"/>
                </a:solidFill>
                <a:latin typeface="Times New Roman" pitchFamily="18" charset="0"/>
                <a:cs typeface="Times New Roman" pitchFamily="18" charset="0"/>
              </a:rPr>
              <a:t>Numbers</a:t>
            </a:r>
            <a:r>
              <a:rPr lang="el-GR" sz="2800" dirty="0" smtClean="0">
                <a:solidFill>
                  <a:schemeClr val="bg1"/>
                </a:solidFill>
                <a:latin typeface="Times New Roman" pitchFamily="18" charset="0"/>
                <a:cs typeface="Times New Roman" pitchFamily="18" charset="0"/>
              </a:rPr>
              <a:t> </a:t>
            </a:r>
            <a:endParaRPr lang="en-US" sz="2800" b="1" dirty="0" smtClean="0">
              <a:solidFill>
                <a:srgbClr val="FFFF00"/>
              </a:solidFill>
              <a:latin typeface="Times New Roman" pitchFamily="18" charset="0"/>
              <a:cs typeface="Times New Roman" pitchFamily="18" charset="0"/>
            </a:endParaRPr>
          </a:p>
          <a:p>
            <a:pPr marL="609600" indent="-609600"/>
            <a:r>
              <a:rPr lang="en-US" sz="2400" dirty="0" smtClean="0">
                <a:solidFill>
                  <a:schemeClr val="bg1"/>
                </a:solidFill>
                <a:latin typeface="Times New Roman" pitchFamily="18" charset="0"/>
                <a:cs typeface="Times New Roman" pitchFamily="18" charset="0"/>
              </a:rPr>
              <a:t>Ancient Greek normally writes out </a:t>
            </a:r>
            <a:r>
              <a:rPr lang="en-US" sz="2400" dirty="0" smtClean="0">
                <a:solidFill>
                  <a:srgbClr val="FFFF00"/>
                </a:solidFill>
                <a:latin typeface="Times New Roman" pitchFamily="18" charset="0"/>
                <a:cs typeface="Times New Roman" pitchFamily="18" charset="0"/>
              </a:rPr>
              <a:t>ordinal numbers</a:t>
            </a:r>
            <a:r>
              <a:rPr lang="en-US" sz="2400" dirty="0" smtClean="0">
                <a:solidFill>
                  <a:schemeClr val="bg1"/>
                </a:solidFill>
                <a:latin typeface="Times New Roman" pitchFamily="18" charset="0"/>
                <a:cs typeface="Times New Roman" pitchFamily="18" charset="0"/>
              </a:rPr>
              <a:t>.  All are regular adjectives:</a:t>
            </a:r>
          </a:p>
          <a:p>
            <a:pPr marL="609600" indent="-609600">
              <a:buFontTx/>
              <a:buNone/>
            </a:pPr>
            <a:r>
              <a:rPr lang="en-US" sz="2800" dirty="0" smtClean="0">
                <a:solidFill>
                  <a:schemeClr val="bg1"/>
                </a:solidFill>
                <a:latin typeface="Times New Roman" pitchFamily="18" charset="0"/>
                <a:cs typeface="Times New Roman" pitchFamily="18" charset="0"/>
              </a:rPr>
              <a:t>seventh: </a:t>
            </a:r>
            <a:r>
              <a:rPr lang="el-GR" sz="2800" dirty="0" smtClean="0">
                <a:solidFill>
                  <a:srgbClr val="FFFF00"/>
                </a:solidFill>
                <a:latin typeface="Palatino Linotype" pitchFamily="18" charset="0"/>
              </a:rPr>
              <a:t>ἕβδομος –η –ον </a:t>
            </a:r>
          </a:p>
          <a:p>
            <a:pPr marL="609600" indent="-609600">
              <a:buFontTx/>
              <a:buNone/>
            </a:pPr>
            <a:r>
              <a:rPr lang="en-US" sz="2800" dirty="0" smtClean="0">
                <a:solidFill>
                  <a:schemeClr val="bg1"/>
                </a:solidFill>
                <a:latin typeface="Times New Roman" pitchFamily="18" charset="0"/>
                <a:cs typeface="Times New Roman" pitchFamily="18" charset="0"/>
              </a:rPr>
              <a:t>eighth: </a:t>
            </a:r>
            <a:r>
              <a:rPr lang="el-GR" sz="2800" dirty="0" smtClean="0">
                <a:solidFill>
                  <a:srgbClr val="FFFF00"/>
                </a:solidFill>
                <a:latin typeface="Palatino Linotype" pitchFamily="18" charset="0"/>
              </a:rPr>
              <a:t>ὄγδοος –α –ον  </a:t>
            </a:r>
          </a:p>
          <a:p>
            <a:pPr marL="609600" indent="-609600">
              <a:buFontTx/>
              <a:buNone/>
            </a:pPr>
            <a:r>
              <a:rPr lang="en-US" sz="2800" dirty="0" smtClean="0">
                <a:solidFill>
                  <a:schemeClr val="bg1"/>
                </a:solidFill>
                <a:latin typeface="Times New Roman" pitchFamily="18" charset="0"/>
                <a:cs typeface="Times New Roman" pitchFamily="18" charset="0"/>
              </a:rPr>
              <a:t>ninth: </a:t>
            </a:r>
            <a:r>
              <a:rPr lang="el-GR" sz="2800" dirty="0" smtClean="0">
                <a:solidFill>
                  <a:srgbClr val="FFFF00"/>
                </a:solidFill>
                <a:latin typeface="Palatino Linotype" pitchFamily="18" charset="0"/>
              </a:rPr>
              <a:t>ἔνατος –η –ον </a:t>
            </a:r>
          </a:p>
          <a:p>
            <a:pPr marL="609600" indent="-609600">
              <a:buFontTx/>
              <a:buNone/>
            </a:pPr>
            <a:r>
              <a:rPr lang="en-US" sz="2800" dirty="0" smtClean="0">
                <a:solidFill>
                  <a:schemeClr val="bg1"/>
                </a:solidFill>
                <a:latin typeface="Times New Roman" pitchFamily="18" charset="0"/>
                <a:cs typeface="Times New Roman" pitchFamily="18" charset="0"/>
              </a:rPr>
              <a:t>tenth: </a:t>
            </a:r>
            <a:r>
              <a:rPr lang="el-GR" sz="2800" dirty="0" smtClean="0">
                <a:solidFill>
                  <a:srgbClr val="FFFF00"/>
                </a:solidFill>
                <a:latin typeface="Palatino Linotype" pitchFamily="18" charset="0"/>
              </a:rPr>
              <a:t>δέκατος –η –ον </a:t>
            </a:r>
            <a:endParaRPr lang="en-US" sz="2800" dirty="0" smtClean="0">
              <a:solidFill>
                <a:srgbClr val="FFFF00"/>
              </a:solidFill>
              <a:latin typeface="Palatino Linotype" pitchFamily="18" charset="0"/>
            </a:endParaRPr>
          </a:p>
          <a:p>
            <a:pPr marL="609600" indent="-609600">
              <a:buFontTx/>
              <a:buNone/>
            </a:pPr>
            <a:r>
              <a:rPr lang="en-US" sz="2800" dirty="0" smtClean="0">
                <a:solidFill>
                  <a:schemeClr val="bg1"/>
                </a:solidFill>
                <a:latin typeface="Times New Roman" pitchFamily="18" charset="0"/>
                <a:cs typeface="Times New Roman" pitchFamily="18" charset="0"/>
              </a:rPr>
              <a:t>eleventh: </a:t>
            </a:r>
            <a:r>
              <a:rPr lang="el-GR" sz="2800" dirty="0" smtClean="0">
                <a:solidFill>
                  <a:srgbClr val="FFFF00"/>
                </a:solidFill>
                <a:latin typeface="Palatino Linotype" pitchFamily="18" charset="0"/>
              </a:rPr>
              <a:t>ἐνδέκατος –η –ον </a:t>
            </a:r>
            <a:endParaRPr lang="en-US" sz="2800" dirty="0" smtClean="0">
              <a:solidFill>
                <a:srgbClr val="FFFF00"/>
              </a:solidFill>
              <a:latin typeface="Palatino Linotype" pitchFamily="18" charset="0"/>
            </a:endParaRPr>
          </a:p>
          <a:p>
            <a:pPr marL="609600" indent="-609600">
              <a:buFontTx/>
              <a:buNone/>
            </a:pPr>
            <a:r>
              <a:rPr lang="en-US" sz="2800" dirty="0" smtClean="0">
                <a:solidFill>
                  <a:schemeClr val="bg1"/>
                </a:solidFill>
                <a:latin typeface="Times New Roman" pitchFamily="18" charset="0"/>
                <a:cs typeface="Times New Roman" pitchFamily="18" charset="0"/>
              </a:rPr>
              <a:t>twelfth: </a:t>
            </a:r>
            <a:r>
              <a:rPr lang="el-GR" sz="2800" dirty="0" smtClean="0">
                <a:solidFill>
                  <a:srgbClr val="FFFF00"/>
                </a:solidFill>
                <a:latin typeface="Palatino Linotype" pitchFamily="18" charset="0"/>
              </a:rPr>
              <a:t>δωδέκατος –η –ον</a:t>
            </a:r>
          </a:p>
        </p:txBody>
      </p:sp>
    </p:spTree>
    <p:extLst>
      <p:ext uri="{BB962C8B-B14F-4D97-AF65-F5344CB8AC3E}">
        <p14:creationId xmlns:p14="http://schemas.microsoft.com/office/powerpoint/2010/main" val="35981409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b="1" dirty="0" smtClean="0">
              <a:solidFill>
                <a:schemeClr val="bg1"/>
              </a:solidFill>
            </a:endParaRPr>
          </a:p>
        </p:txBody>
      </p:sp>
      <p:sp>
        <p:nvSpPr>
          <p:cNvPr id="30723" name="Rectangle 3"/>
          <p:cNvSpPr>
            <a:spLocks noGrp="1" noChangeArrowheads="1"/>
          </p:cNvSpPr>
          <p:nvPr>
            <p:ph type="body" idx="1"/>
          </p:nvPr>
        </p:nvSpPr>
        <p:spPr>
          <a:xfrm>
            <a:off x="685800" y="1981200"/>
            <a:ext cx="7543800" cy="4648200"/>
          </a:xfrm>
        </p:spPr>
        <p:txBody>
          <a:bodyPr/>
          <a:lstStyle/>
          <a:p>
            <a:pPr marL="609600" indent="-609600">
              <a:buFontTx/>
              <a:buNone/>
            </a:pPr>
            <a:r>
              <a:rPr lang="en-US" sz="2800" b="1" dirty="0" smtClean="0">
                <a:solidFill>
                  <a:srgbClr val="FFFF00"/>
                </a:solidFill>
                <a:latin typeface="Times New Roman" pitchFamily="18" charset="0"/>
                <a:cs typeface="Times New Roman" pitchFamily="18" charset="0"/>
              </a:rPr>
              <a:t>Numbers</a:t>
            </a:r>
            <a:r>
              <a:rPr lang="el-GR" sz="2800" dirty="0" smtClean="0">
                <a:solidFill>
                  <a:schemeClr val="bg1"/>
                </a:solidFill>
                <a:latin typeface="Times New Roman" pitchFamily="18" charset="0"/>
                <a:cs typeface="Times New Roman" pitchFamily="18" charset="0"/>
              </a:rPr>
              <a:t> </a:t>
            </a:r>
            <a:endParaRPr lang="en-US" sz="2800" b="1" dirty="0" smtClean="0">
              <a:solidFill>
                <a:srgbClr val="FFFF00"/>
              </a:solidFill>
              <a:latin typeface="Times New Roman" pitchFamily="18" charset="0"/>
              <a:cs typeface="Times New Roman" pitchFamily="18" charset="0"/>
            </a:endParaRPr>
          </a:p>
          <a:p>
            <a:pPr marL="609600" indent="-609600"/>
            <a:r>
              <a:rPr lang="en-US" sz="2400" dirty="0" smtClean="0">
                <a:solidFill>
                  <a:schemeClr val="bg1"/>
                </a:solidFill>
                <a:latin typeface="Times New Roman" pitchFamily="18" charset="0"/>
                <a:cs typeface="Times New Roman" pitchFamily="18" charset="0"/>
              </a:rPr>
              <a:t>Ancient Greek normally writes out </a:t>
            </a:r>
            <a:r>
              <a:rPr lang="en-US" sz="2400" dirty="0" smtClean="0">
                <a:solidFill>
                  <a:srgbClr val="FFFF00"/>
                </a:solidFill>
                <a:latin typeface="Times New Roman" pitchFamily="18" charset="0"/>
                <a:cs typeface="Times New Roman" pitchFamily="18" charset="0"/>
              </a:rPr>
              <a:t>ordinal numbers</a:t>
            </a:r>
            <a:r>
              <a:rPr lang="en-US" sz="2400" dirty="0" smtClean="0">
                <a:solidFill>
                  <a:schemeClr val="bg1"/>
                </a:solidFill>
                <a:latin typeface="Times New Roman" pitchFamily="18" charset="0"/>
                <a:cs typeface="Times New Roman" pitchFamily="18" charset="0"/>
              </a:rPr>
              <a:t>.  All are regular adjectives:</a:t>
            </a:r>
          </a:p>
          <a:p>
            <a:pPr marL="609600" indent="-609600">
              <a:buFontTx/>
              <a:buNone/>
            </a:pPr>
            <a:r>
              <a:rPr lang="en-US" sz="2800" dirty="0" smtClean="0">
                <a:solidFill>
                  <a:schemeClr val="bg1"/>
                </a:solidFill>
                <a:latin typeface="Times New Roman" pitchFamily="18" charset="0"/>
                <a:cs typeface="Times New Roman" pitchFamily="18" charset="0"/>
              </a:rPr>
              <a:t>thirteenth: </a:t>
            </a:r>
            <a:r>
              <a:rPr lang="el-GR" sz="2800" dirty="0" smtClean="0">
                <a:solidFill>
                  <a:srgbClr val="FFFF00"/>
                </a:solidFill>
                <a:latin typeface="Palatino Linotype" pitchFamily="18" charset="0"/>
              </a:rPr>
              <a:t>τρίτος καὶ δέκατος </a:t>
            </a:r>
            <a:r>
              <a:rPr lang="el-GR" sz="2800" dirty="0" smtClean="0">
                <a:solidFill>
                  <a:schemeClr val="bg1"/>
                </a:solidFill>
                <a:latin typeface="Palatino Linotype" pitchFamily="18" charset="0"/>
              </a:rPr>
              <a:t>κτλ</a:t>
            </a:r>
          </a:p>
          <a:p>
            <a:pPr marL="609600" indent="-609600">
              <a:buFontTx/>
              <a:buNone/>
            </a:pPr>
            <a:r>
              <a:rPr lang="en-US" sz="2800" dirty="0" smtClean="0">
                <a:solidFill>
                  <a:schemeClr val="bg1"/>
                </a:solidFill>
                <a:latin typeface="Times New Roman" pitchFamily="18" charset="0"/>
                <a:cs typeface="Times New Roman" pitchFamily="18" charset="0"/>
              </a:rPr>
              <a:t>twentieth: </a:t>
            </a:r>
            <a:r>
              <a:rPr lang="el-GR" sz="2800" dirty="0" smtClean="0">
                <a:solidFill>
                  <a:srgbClr val="FFFF00"/>
                </a:solidFill>
                <a:latin typeface="Palatino Linotype" pitchFamily="18" charset="0"/>
              </a:rPr>
              <a:t>εἰκοστός –ή –όν </a:t>
            </a:r>
          </a:p>
          <a:p>
            <a:pPr marL="609600" indent="-609600">
              <a:buFontTx/>
              <a:buNone/>
            </a:pPr>
            <a:r>
              <a:rPr lang="en-US" sz="2800" dirty="0" smtClean="0">
                <a:solidFill>
                  <a:schemeClr val="bg1"/>
                </a:solidFill>
                <a:latin typeface="Times New Roman" pitchFamily="18" charset="0"/>
                <a:cs typeface="Times New Roman" pitchFamily="18" charset="0"/>
              </a:rPr>
              <a:t>thirtieth: </a:t>
            </a:r>
            <a:r>
              <a:rPr lang="el-GR" sz="2800" dirty="0" smtClean="0">
                <a:solidFill>
                  <a:srgbClr val="FFFF00"/>
                </a:solidFill>
                <a:latin typeface="Palatino Linotype" pitchFamily="18" charset="0"/>
              </a:rPr>
              <a:t>τριακοστός –ή –όν </a:t>
            </a:r>
          </a:p>
          <a:p>
            <a:pPr marL="609600" indent="-609600">
              <a:buFontTx/>
              <a:buNone/>
            </a:pPr>
            <a:r>
              <a:rPr lang="en-US" sz="2800" dirty="0" smtClean="0">
                <a:solidFill>
                  <a:schemeClr val="bg1"/>
                </a:solidFill>
                <a:latin typeface="Times New Roman" pitchFamily="18" charset="0"/>
                <a:cs typeface="Times New Roman" pitchFamily="18" charset="0"/>
              </a:rPr>
              <a:t>fortieth: </a:t>
            </a:r>
            <a:r>
              <a:rPr lang="el-GR" sz="2800" dirty="0" smtClean="0">
                <a:solidFill>
                  <a:srgbClr val="FFFF00"/>
                </a:solidFill>
                <a:latin typeface="Palatino Linotype" pitchFamily="18" charset="0"/>
              </a:rPr>
              <a:t>τετταρακοστός –ή –όν </a:t>
            </a:r>
            <a:endParaRPr lang="en-US" sz="2800" dirty="0" smtClean="0">
              <a:solidFill>
                <a:srgbClr val="FFFF00"/>
              </a:solidFill>
              <a:latin typeface="Palatino Linotype" pitchFamily="18" charset="0"/>
            </a:endParaRPr>
          </a:p>
          <a:p>
            <a:pPr marL="609600" indent="-609600">
              <a:buFontTx/>
              <a:buNone/>
            </a:pPr>
            <a:r>
              <a:rPr lang="en-US" sz="2800" dirty="0" smtClean="0">
                <a:solidFill>
                  <a:schemeClr val="bg1"/>
                </a:solidFill>
                <a:latin typeface="Times New Roman" pitchFamily="18" charset="0"/>
                <a:cs typeface="Times New Roman" pitchFamily="18" charset="0"/>
              </a:rPr>
              <a:t>fiftieth: </a:t>
            </a:r>
            <a:r>
              <a:rPr lang="el-GR" sz="2800" dirty="0" smtClean="0">
                <a:solidFill>
                  <a:srgbClr val="FFFF00"/>
                </a:solidFill>
                <a:latin typeface="Palatino Linotype" pitchFamily="18" charset="0"/>
              </a:rPr>
              <a:t>πεντηκοστός –ή –όν </a:t>
            </a:r>
            <a:endParaRPr lang="en-US" sz="2800" dirty="0" smtClean="0">
              <a:solidFill>
                <a:srgbClr val="FFFF00"/>
              </a:solidFill>
              <a:latin typeface="Palatino Linotype" pitchFamily="18" charset="0"/>
            </a:endParaRPr>
          </a:p>
          <a:p>
            <a:pPr marL="609600" indent="-609600">
              <a:buFontTx/>
              <a:buNone/>
            </a:pPr>
            <a:r>
              <a:rPr lang="en-US" sz="2800" dirty="0" smtClean="0">
                <a:solidFill>
                  <a:schemeClr val="bg1"/>
                </a:solidFill>
                <a:latin typeface="Times New Roman" pitchFamily="18" charset="0"/>
                <a:cs typeface="Times New Roman" pitchFamily="18" charset="0"/>
              </a:rPr>
              <a:t>sixtieth: </a:t>
            </a:r>
            <a:r>
              <a:rPr lang="el-GR" sz="2800" dirty="0" smtClean="0">
                <a:solidFill>
                  <a:srgbClr val="FFFF00"/>
                </a:solidFill>
                <a:latin typeface="Palatino Linotype" pitchFamily="18" charset="0"/>
              </a:rPr>
              <a:t>ἑξηκοστός –ή –όν </a:t>
            </a:r>
          </a:p>
        </p:txBody>
      </p:sp>
    </p:spTree>
    <p:extLst>
      <p:ext uri="{BB962C8B-B14F-4D97-AF65-F5344CB8AC3E}">
        <p14:creationId xmlns:p14="http://schemas.microsoft.com/office/powerpoint/2010/main" val="16370155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b="1" dirty="0" smtClean="0">
              <a:solidFill>
                <a:schemeClr val="bg1"/>
              </a:solidFill>
            </a:endParaRPr>
          </a:p>
        </p:txBody>
      </p:sp>
      <p:sp>
        <p:nvSpPr>
          <p:cNvPr id="31747" name="Rectangle 3"/>
          <p:cNvSpPr>
            <a:spLocks noGrp="1" noChangeArrowheads="1"/>
          </p:cNvSpPr>
          <p:nvPr>
            <p:ph type="body" idx="1"/>
          </p:nvPr>
        </p:nvSpPr>
        <p:spPr>
          <a:xfrm>
            <a:off x="685800" y="1981200"/>
            <a:ext cx="7543800" cy="4648200"/>
          </a:xfrm>
        </p:spPr>
        <p:txBody>
          <a:bodyPr/>
          <a:lstStyle/>
          <a:p>
            <a:pPr marL="609600" indent="-609600">
              <a:buFontTx/>
              <a:buNone/>
            </a:pPr>
            <a:r>
              <a:rPr lang="en-US" sz="2800" b="1" dirty="0" smtClean="0">
                <a:solidFill>
                  <a:srgbClr val="FFFF00"/>
                </a:solidFill>
                <a:latin typeface="Times New Roman" pitchFamily="18" charset="0"/>
                <a:cs typeface="Times New Roman" pitchFamily="18" charset="0"/>
              </a:rPr>
              <a:t>Numbers</a:t>
            </a:r>
            <a:r>
              <a:rPr lang="el-GR" sz="2800" dirty="0" smtClean="0">
                <a:solidFill>
                  <a:schemeClr val="bg1"/>
                </a:solidFill>
                <a:latin typeface="Times New Roman" pitchFamily="18" charset="0"/>
                <a:cs typeface="Times New Roman" pitchFamily="18" charset="0"/>
              </a:rPr>
              <a:t> </a:t>
            </a:r>
            <a:endParaRPr lang="en-US" sz="2800" b="1" dirty="0" smtClean="0">
              <a:solidFill>
                <a:srgbClr val="FFFF00"/>
              </a:solidFill>
              <a:latin typeface="Times New Roman" pitchFamily="18" charset="0"/>
              <a:cs typeface="Times New Roman" pitchFamily="18" charset="0"/>
            </a:endParaRPr>
          </a:p>
          <a:p>
            <a:pPr marL="609600" indent="-609600"/>
            <a:r>
              <a:rPr lang="en-US" sz="2400" dirty="0" smtClean="0">
                <a:solidFill>
                  <a:schemeClr val="bg1"/>
                </a:solidFill>
                <a:latin typeface="Times New Roman" pitchFamily="18" charset="0"/>
                <a:cs typeface="Times New Roman" pitchFamily="18" charset="0"/>
              </a:rPr>
              <a:t>Ancient Greek normally writes out </a:t>
            </a:r>
            <a:r>
              <a:rPr lang="en-US" sz="2400" dirty="0" smtClean="0">
                <a:solidFill>
                  <a:srgbClr val="FFFF00"/>
                </a:solidFill>
                <a:latin typeface="Times New Roman" pitchFamily="18" charset="0"/>
                <a:cs typeface="Times New Roman" pitchFamily="18" charset="0"/>
              </a:rPr>
              <a:t>ordinal numbers</a:t>
            </a:r>
            <a:r>
              <a:rPr lang="en-US" sz="2400" dirty="0" smtClean="0">
                <a:solidFill>
                  <a:schemeClr val="bg1"/>
                </a:solidFill>
                <a:latin typeface="Times New Roman" pitchFamily="18" charset="0"/>
                <a:cs typeface="Times New Roman" pitchFamily="18" charset="0"/>
              </a:rPr>
              <a:t>.  All are regular adjectives:</a:t>
            </a:r>
          </a:p>
          <a:p>
            <a:pPr marL="609600" indent="-609600">
              <a:buFontTx/>
              <a:buNone/>
            </a:pPr>
            <a:r>
              <a:rPr lang="en-US" sz="2800" dirty="0" smtClean="0">
                <a:solidFill>
                  <a:schemeClr val="bg1"/>
                </a:solidFill>
                <a:latin typeface="Times New Roman" pitchFamily="18" charset="0"/>
                <a:cs typeface="Times New Roman" pitchFamily="18" charset="0"/>
              </a:rPr>
              <a:t>seventieth: </a:t>
            </a:r>
            <a:r>
              <a:rPr lang="el-GR" sz="2800" dirty="0" smtClean="0">
                <a:solidFill>
                  <a:srgbClr val="FFFF00"/>
                </a:solidFill>
                <a:latin typeface="Palatino Linotype" pitchFamily="18" charset="0"/>
              </a:rPr>
              <a:t>ἑβδομηκοστός –ή –όν </a:t>
            </a:r>
          </a:p>
          <a:p>
            <a:pPr marL="609600" indent="-609600">
              <a:buFontTx/>
              <a:buNone/>
            </a:pPr>
            <a:r>
              <a:rPr lang="en-US" sz="2800" dirty="0" smtClean="0">
                <a:solidFill>
                  <a:schemeClr val="bg1"/>
                </a:solidFill>
                <a:latin typeface="Times New Roman" pitchFamily="18" charset="0"/>
                <a:cs typeface="Times New Roman" pitchFamily="18" charset="0"/>
              </a:rPr>
              <a:t>eightieth: </a:t>
            </a:r>
            <a:r>
              <a:rPr lang="el-GR" sz="2800" dirty="0" smtClean="0">
                <a:solidFill>
                  <a:srgbClr val="FFFF00"/>
                </a:solidFill>
                <a:latin typeface="Palatino Linotype" pitchFamily="18" charset="0"/>
              </a:rPr>
              <a:t>ὀγδοηκοστός –ή –όν </a:t>
            </a:r>
          </a:p>
          <a:p>
            <a:pPr marL="609600" indent="-609600">
              <a:buFontTx/>
              <a:buNone/>
            </a:pPr>
            <a:r>
              <a:rPr lang="en-US" sz="2800" dirty="0" smtClean="0">
                <a:solidFill>
                  <a:schemeClr val="bg1"/>
                </a:solidFill>
                <a:latin typeface="Times New Roman" pitchFamily="18" charset="0"/>
                <a:cs typeface="Times New Roman" pitchFamily="18" charset="0"/>
              </a:rPr>
              <a:t>ninetieth: </a:t>
            </a:r>
            <a:r>
              <a:rPr lang="el-GR" sz="2800" dirty="0" smtClean="0">
                <a:solidFill>
                  <a:srgbClr val="FFFF00"/>
                </a:solidFill>
                <a:latin typeface="Palatino Linotype" pitchFamily="18" charset="0"/>
              </a:rPr>
              <a:t>ἐνενηκοστός –ή –όν </a:t>
            </a:r>
          </a:p>
          <a:p>
            <a:pPr marL="609600" indent="-609600">
              <a:buFontTx/>
              <a:buNone/>
            </a:pPr>
            <a:r>
              <a:rPr lang="en-US" sz="2800" dirty="0" smtClean="0">
                <a:solidFill>
                  <a:schemeClr val="bg1"/>
                </a:solidFill>
                <a:latin typeface="Times New Roman" pitchFamily="18" charset="0"/>
                <a:cs typeface="Times New Roman" pitchFamily="18" charset="0"/>
              </a:rPr>
              <a:t>hundredth: </a:t>
            </a:r>
            <a:r>
              <a:rPr lang="el-GR" sz="2800" dirty="0" smtClean="0">
                <a:solidFill>
                  <a:srgbClr val="FFFF00"/>
                </a:solidFill>
                <a:latin typeface="Palatino Linotype" pitchFamily="18" charset="0"/>
              </a:rPr>
              <a:t>ἑκατοστός –ή –όν </a:t>
            </a:r>
            <a:endParaRPr lang="en-US" sz="2800" dirty="0" smtClean="0">
              <a:solidFill>
                <a:srgbClr val="FFFF00"/>
              </a:solidFill>
              <a:latin typeface="Palatino Linotype" pitchFamily="18" charset="0"/>
            </a:endParaRPr>
          </a:p>
        </p:txBody>
      </p:sp>
    </p:spTree>
    <p:extLst>
      <p:ext uri="{BB962C8B-B14F-4D97-AF65-F5344CB8AC3E}">
        <p14:creationId xmlns:p14="http://schemas.microsoft.com/office/powerpoint/2010/main" val="38387202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229600" cy="50292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Unit 1</a:t>
            </a:r>
            <a:r>
              <a:rPr lang="el-GR" sz="2800" b="1" dirty="0" smtClean="0">
                <a:solidFill>
                  <a:srgbClr val="FFFF00"/>
                </a:solidFill>
                <a:latin typeface="Times New Roman" pitchFamily="18" charset="0"/>
                <a:cs typeface="Times New Roman" pitchFamily="18" charset="0"/>
              </a:rPr>
              <a:t>4</a:t>
            </a:r>
            <a:r>
              <a:rPr lang="en-US" sz="2800" b="1" dirty="0" smtClean="0">
                <a:solidFill>
                  <a:srgbClr val="FFFF00"/>
                </a:solidFill>
                <a:latin typeface="Times New Roman" pitchFamily="18" charset="0"/>
                <a:cs typeface="Times New Roman" pitchFamily="18" charset="0"/>
              </a:rPr>
              <a:t> </a:t>
            </a:r>
            <a:r>
              <a:rPr lang="en-US" sz="2800" b="1" dirty="0">
                <a:solidFill>
                  <a:srgbClr val="FFFF00"/>
                </a:solidFill>
                <a:latin typeface="Times New Roman" pitchFamily="18" charset="0"/>
                <a:cs typeface="Times New Roman" pitchFamily="18" charset="0"/>
              </a:rPr>
              <a:t>Vocabulary: </a:t>
            </a:r>
            <a:r>
              <a:rPr lang="en-US" sz="2800" b="1" dirty="0" smtClean="0">
                <a:solidFill>
                  <a:srgbClr val="FFFF00"/>
                </a:solidFill>
                <a:latin typeface="Times New Roman" pitchFamily="18" charset="0"/>
                <a:cs typeface="Times New Roman" pitchFamily="18" charset="0"/>
              </a:rPr>
              <a:t>Classical</a:t>
            </a:r>
            <a:endParaRPr lang="el-GR" sz="2800" dirty="0">
              <a:solidFill>
                <a:srgbClr val="FFFF00"/>
              </a:solidFill>
              <a:latin typeface="Palatino Linotype"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The Dickinson College Commentaries (DCC) vocabulary list  calls for knowing the numbers </a:t>
            </a:r>
            <a:r>
              <a:rPr lang="en-US" sz="2400" dirty="0" smtClean="0">
                <a:solidFill>
                  <a:srgbClr val="FFFF00"/>
                </a:solidFill>
                <a:latin typeface="Times New Roman" pitchFamily="18" charset="0"/>
                <a:cs typeface="Times New Roman" pitchFamily="18" charset="0"/>
              </a:rPr>
              <a:t>1-10</a:t>
            </a:r>
            <a:r>
              <a:rPr lang="en-US" sz="2400" dirty="0" smtClean="0">
                <a:solidFill>
                  <a:schemeClr val="bg1"/>
                </a:solidFill>
                <a:latin typeface="Times New Roman" pitchFamily="18" charset="0"/>
                <a:cs typeface="Times New Roman" pitchFamily="18" charset="0"/>
              </a:rPr>
              <a:t>, </a:t>
            </a:r>
            <a:r>
              <a:rPr lang="en-US" sz="2400" dirty="0" smtClean="0">
                <a:solidFill>
                  <a:srgbClr val="FFFF00"/>
                </a:solidFill>
                <a:latin typeface="Times New Roman" pitchFamily="18" charset="0"/>
                <a:cs typeface="Times New Roman" pitchFamily="18" charset="0"/>
              </a:rPr>
              <a:t>20</a:t>
            </a:r>
            <a:r>
              <a:rPr lang="en-US" sz="2400" dirty="0" smtClean="0">
                <a:solidFill>
                  <a:schemeClr val="bg1"/>
                </a:solidFill>
                <a:latin typeface="Times New Roman" pitchFamily="18" charset="0"/>
                <a:cs typeface="Times New Roman" pitchFamily="18" charset="0"/>
              </a:rPr>
              <a:t>, </a:t>
            </a:r>
            <a:r>
              <a:rPr lang="en-US" sz="2400" dirty="0" smtClean="0">
                <a:solidFill>
                  <a:srgbClr val="FFFF00"/>
                </a:solidFill>
                <a:latin typeface="Times New Roman" pitchFamily="18" charset="0"/>
                <a:cs typeface="Times New Roman" pitchFamily="18" charset="0"/>
              </a:rPr>
              <a:t>30</a:t>
            </a:r>
            <a:r>
              <a:rPr lang="en-US" sz="2400" dirty="0" smtClean="0">
                <a:solidFill>
                  <a:schemeClr val="bg1"/>
                </a:solidFill>
                <a:latin typeface="Times New Roman" pitchFamily="18" charset="0"/>
                <a:cs typeface="Times New Roman" pitchFamily="18" charset="0"/>
              </a:rPr>
              <a:t> and </a:t>
            </a:r>
            <a:r>
              <a:rPr lang="en-US" sz="2400" dirty="0" smtClean="0">
                <a:solidFill>
                  <a:srgbClr val="FFFF00"/>
                </a:solidFill>
                <a:latin typeface="Times New Roman" pitchFamily="18" charset="0"/>
                <a:cs typeface="Times New Roman" pitchFamily="18" charset="0"/>
              </a:rPr>
              <a:t>100</a:t>
            </a:r>
            <a:r>
              <a:rPr lang="en-US" sz="2400" dirty="0" smtClean="0">
                <a:solidFill>
                  <a:schemeClr val="bg1"/>
                </a:solidFill>
                <a:latin typeface="Times New Roman" pitchFamily="18" charset="0"/>
                <a:cs typeface="Times New Roman" pitchFamily="18" charset="0"/>
              </a:rPr>
              <a:t>, both cardinal and ordinal (words, not the numerals), as well as:  </a:t>
            </a:r>
          </a:p>
          <a:p>
            <a:pPr>
              <a:defRPr/>
            </a:pPr>
            <a:r>
              <a:rPr lang="el-GR" sz="2400" dirty="0">
                <a:solidFill>
                  <a:srgbClr val="FFFF00"/>
                </a:solidFill>
                <a:latin typeface="Palatino Linotype" pitchFamily="18" charset="0"/>
                <a:cs typeface="Times New Roman" pitchFamily="18" charset="0"/>
              </a:rPr>
              <a:t>τὸ πρῶτον </a:t>
            </a:r>
            <a:r>
              <a:rPr lang="en-US" sz="2400" dirty="0">
                <a:solidFill>
                  <a:schemeClr val="bg1"/>
                </a:solidFill>
                <a:latin typeface="Times New Roman" pitchFamily="18" charset="0"/>
                <a:cs typeface="Times New Roman" pitchFamily="18" charset="0"/>
              </a:rPr>
              <a:t>in the first place </a:t>
            </a:r>
            <a:endParaRPr lang="en-US" sz="2400" dirty="0" smtClean="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μυρίος -α -ον</a:t>
            </a:r>
            <a:r>
              <a:rPr lang="el-GR"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countless  </a:t>
            </a:r>
          </a:p>
          <a:p>
            <a:pPr>
              <a:defRPr/>
            </a:pPr>
            <a:r>
              <a:rPr lang="el-GR" sz="2400" dirty="0" smtClean="0">
                <a:solidFill>
                  <a:srgbClr val="FFFF00"/>
                </a:solidFill>
                <a:latin typeface="Palatino Linotype" pitchFamily="18" charset="0"/>
                <a:cs typeface="Times New Roman" pitchFamily="18" charset="0"/>
              </a:rPr>
              <a:t>μυρίοι</a:t>
            </a:r>
            <a:r>
              <a:rPr lang="en-US" sz="2400" dirty="0" smtClean="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ten thousand </a:t>
            </a:r>
          </a:p>
          <a:p>
            <a:pPr>
              <a:defRPr/>
            </a:pPr>
            <a:r>
              <a:rPr lang="el-GR" sz="2400" dirty="0" smtClean="0">
                <a:solidFill>
                  <a:srgbClr val="FFFF00"/>
                </a:solidFill>
                <a:latin typeface="Palatino Linotype" pitchFamily="18" charset="0"/>
                <a:cs typeface="Times New Roman" pitchFamily="18" charset="0"/>
              </a:rPr>
              <a:t>μυριάς </a:t>
            </a:r>
            <a:r>
              <a:rPr lang="el-GR" sz="2400" dirty="0">
                <a:solidFill>
                  <a:srgbClr val="FFFF00"/>
                </a:solidFill>
                <a:latin typeface="Palatino Linotype" pitchFamily="18" charset="0"/>
                <a:cs typeface="Times New Roman" pitchFamily="18" charset="0"/>
              </a:rPr>
              <a:t>-άδος ἡ </a:t>
            </a:r>
            <a:r>
              <a:rPr lang="en-US" sz="2400" dirty="0">
                <a:solidFill>
                  <a:schemeClr val="bg1"/>
                </a:solidFill>
                <a:latin typeface="Times New Roman" pitchFamily="18" charset="0"/>
                <a:cs typeface="Times New Roman" pitchFamily="18" charset="0"/>
              </a:rPr>
              <a:t>ten </a:t>
            </a:r>
            <a:r>
              <a:rPr lang="en-US" sz="2400" dirty="0" smtClean="0">
                <a:solidFill>
                  <a:schemeClr val="bg1"/>
                </a:solidFill>
                <a:latin typeface="Times New Roman" pitchFamily="18" charset="0"/>
                <a:cs typeface="Times New Roman" pitchFamily="18" charset="0"/>
              </a:rPr>
              <a:t>thousand</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a countless amount </a:t>
            </a:r>
          </a:p>
          <a:p>
            <a:pPr lvl="1">
              <a:defRPr/>
            </a:pPr>
            <a:r>
              <a:rPr lang="en-US" sz="2000" dirty="0" smtClean="0">
                <a:solidFill>
                  <a:schemeClr val="bg1"/>
                </a:solidFill>
                <a:latin typeface="Times New Roman" pitchFamily="18" charset="0"/>
                <a:cs typeface="Times New Roman" pitchFamily="18" charset="0"/>
              </a:rPr>
              <a:t>These definitions mean that the number 10,000 in Greek was often shorthand for any huge number (sort of like “zillion” in English); also the source of the English word “myriad.”</a:t>
            </a:r>
            <a:endParaRPr lang="en-US" sz="2000" dirty="0">
              <a:solidFill>
                <a:schemeClr val="bg1"/>
              </a:solidFill>
              <a:latin typeface="Times New Roman" pitchFamily="18" charset="0"/>
              <a:cs typeface="Times New Roman" pitchFamily="18" charset="0"/>
            </a:endParaRPr>
          </a:p>
          <a:p>
            <a:pPr>
              <a:defRPr/>
            </a:pP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4152883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305800" cy="50292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Unit 1</a:t>
            </a:r>
            <a:r>
              <a:rPr lang="el-GR" sz="2800" b="1" dirty="0" smtClean="0">
                <a:solidFill>
                  <a:srgbClr val="FFFF00"/>
                </a:solidFill>
                <a:latin typeface="Times New Roman" pitchFamily="18" charset="0"/>
                <a:cs typeface="Times New Roman" pitchFamily="18" charset="0"/>
              </a:rPr>
              <a:t>4</a:t>
            </a:r>
            <a:r>
              <a:rPr lang="en-US" sz="2800" b="1" dirty="0" smtClean="0">
                <a:solidFill>
                  <a:srgbClr val="FFFF00"/>
                </a:solidFill>
                <a:latin typeface="Times New Roman" pitchFamily="18" charset="0"/>
                <a:cs typeface="Times New Roman" pitchFamily="18" charset="0"/>
              </a:rPr>
              <a:t> </a:t>
            </a:r>
            <a:r>
              <a:rPr lang="en-US" sz="2800" b="1" dirty="0">
                <a:solidFill>
                  <a:srgbClr val="FFFF00"/>
                </a:solidFill>
                <a:latin typeface="Times New Roman" pitchFamily="18" charset="0"/>
                <a:cs typeface="Times New Roman" pitchFamily="18" charset="0"/>
              </a:rPr>
              <a:t>Vocabulary: NT (New Testament) </a:t>
            </a:r>
            <a:endParaRPr lang="el-GR" sz="2000" dirty="0">
              <a:solidFill>
                <a:srgbClr val="FFFF00"/>
              </a:solidFill>
              <a:latin typeface="Palatino Linotype"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In the NT, </a:t>
            </a:r>
            <a:r>
              <a:rPr lang="en-US" sz="2400" dirty="0">
                <a:solidFill>
                  <a:schemeClr val="bg1"/>
                </a:solidFill>
                <a:latin typeface="Times New Roman" pitchFamily="18" charset="0"/>
                <a:cs typeface="Times New Roman" pitchFamily="18" charset="0"/>
              </a:rPr>
              <a:t>both </a:t>
            </a:r>
            <a:r>
              <a:rPr lang="en-US" sz="2400" dirty="0" smtClean="0">
                <a:solidFill>
                  <a:schemeClr val="bg1"/>
                </a:solidFill>
                <a:latin typeface="Times New Roman" pitchFamily="18" charset="0"/>
                <a:cs typeface="Times New Roman" pitchFamily="18" charset="0"/>
              </a:rPr>
              <a:t>the </a:t>
            </a:r>
            <a:r>
              <a:rPr lang="en-US" sz="2400" dirty="0">
                <a:solidFill>
                  <a:schemeClr val="bg1"/>
                </a:solidFill>
                <a:latin typeface="Times New Roman" pitchFamily="18" charset="0"/>
                <a:cs typeface="Times New Roman" pitchFamily="18" charset="0"/>
              </a:rPr>
              <a:t>cardinal and ordinal forms </a:t>
            </a:r>
            <a:r>
              <a:rPr lang="en-US" sz="2400" dirty="0" smtClean="0">
                <a:solidFill>
                  <a:schemeClr val="bg1"/>
                </a:solidFill>
                <a:latin typeface="Times New Roman" pitchFamily="18" charset="0"/>
                <a:cs typeface="Times New Roman" pitchFamily="18" charset="0"/>
              </a:rPr>
              <a:t>of the numbers </a:t>
            </a:r>
            <a:r>
              <a:rPr lang="en-US" sz="2400" dirty="0" smtClean="0">
                <a:solidFill>
                  <a:srgbClr val="FFFF00"/>
                </a:solidFill>
                <a:latin typeface="Times New Roman" pitchFamily="18" charset="0"/>
                <a:cs typeface="Times New Roman" pitchFamily="18" charset="0"/>
              </a:rPr>
              <a:t>one</a:t>
            </a:r>
            <a:r>
              <a:rPr lang="en-US" sz="2400" dirty="0" smtClean="0">
                <a:solidFill>
                  <a:schemeClr val="bg1"/>
                </a:solidFill>
                <a:latin typeface="Times New Roman" pitchFamily="18" charset="0"/>
                <a:cs typeface="Times New Roman" pitchFamily="18" charset="0"/>
              </a:rPr>
              <a:t>, </a:t>
            </a:r>
            <a:r>
              <a:rPr lang="en-US" sz="2400" dirty="0" smtClean="0">
                <a:solidFill>
                  <a:srgbClr val="FFFF00"/>
                </a:solidFill>
                <a:latin typeface="Times New Roman" pitchFamily="18" charset="0"/>
                <a:cs typeface="Times New Roman" pitchFamily="18" charset="0"/>
              </a:rPr>
              <a:t>two</a:t>
            </a:r>
            <a:r>
              <a:rPr lang="en-US" sz="2400" dirty="0" smtClean="0">
                <a:solidFill>
                  <a:schemeClr val="bg1"/>
                </a:solidFill>
                <a:latin typeface="Times New Roman" pitchFamily="18" charset="0"/>
                <a:cs typeface="Times New Roman" pitchFamily="18" charset="0"/>
              </a:rPr>
              <a:t> and </a:t>
            </a:r>
            <a:r>
              <a:rPr lang="en-US" sz="2400" dirty="0" smtClean="0">
                <a:solidFill>
                  <a:srgbClr val="FFFF00"/>
                </a:solidFill>
                <a:latin typeface="Times New Roman" pitchFamily="18" charset="0"/>
                <a:cs typeface="Times New Roman" pitchFamily="18" charset="0"/>
              </a:rPr>
              <a:t>three</a:t>
            </a:r>
            <a:r>
              <a:rPr lang="en-US" sz="2400" dirty="0" smtClean="0">
                <a:solidFill>
                  <a:schemeClr val="bg1"/>
                </a:solidFill>
                <a:latin typeface="Times New Roman" pitchFamily="18" charset="0"/>
                <a:cs typeface="Times New Roman" pitchFamily="18" charset="0"/>
              </a:rPr>
              <a:t> occur more than 30 times. </a:t>
            </a:r>
          </a:p>
          <a:p>
            <a:pPr>
              <a:defRPr/>
            </a:pPr>
            <a:r>
              <a:rPr lang="en-US" sz="2400" dirty="0" smtClean="0">
                <a:solidFill>
                  <a:schemeClr val="bg1"/>
                </a:solidFill>
                <a:latin typeface="Times New Roman" pitchFamily="18" charset="0"/>
                <a:cs typeface="Times New Roman" pitchFamily="18" charset="0"/>
              </a:rPr>
              <a:t>The cardinal form of </a:t>
            </a:r>
            <a:r>
              <a:rPr lang="en-US" sz="2400" dirty="0" smtClean="0">
                <a:solidFill>
                  <a:srgbClr val="FFFF00"/>
                </a:solidFill>
                <a:latin typeface="Times New Roman" pitchFamily="18" charset="0"/>
                <a:cs typeface="Times New Roman" pitchFamily="18" charset="0"/>
              </a:rPr>
              <a:t>four</a:t>
            </a:r>
            <a:r>
              <a:rPr lang="en-US" sz="2400" dirty="0" smtClean="0">
                <a:solidFill>
                  <a:schemeClr val="bg1"/>
                </a:solidFill>
                <a:latin typeface="Times New Roman" pitchFamily="18" charset="0"/>
                <a:cs typeface="Times New Roman" pitchFamily="18" charset="0"/>
              </a:rPr>
              <a:t> is </a:t>
            </a:r>
            <a:r>
              <a:rPr lang="el-GR" sz="2400" dirty="0" smtClean="0">
                <a:solidFill>
                  <a:srgbClr val="FFFF00"/>
                </a:solidFill>
                <a:latin typeface="Palatino Linotype" pitchFamily="18" charset="0"/>
              </a:rPr>
              <a:t>τέ</a:t>
            </a:r>
            <a:r>
              <a:rPr lang="el-GR" sz="2400" u="sng" dirty="0" smtClean="0">
                <a:solidFill>
                  <a:srgbClr val="FFFF00"/>
                </a:solidFill>
                <a:latin typeface="Palatino Linotype" pitchFamily="18" charset="0"/>
              </a:rPr>
              <a:t>σσ</a:t>
            </a:r>
            <a:r>
              <a:rPr lang="el-GR" sz="2400" dirty="0" smtClean="0">
                <a:solidFill>
                  <a:srgbClr val="FFFF00"/>
                </a:solidFill>
                <a:latin typeface="Palatino Linotype" pitchFamily="18" charset="0"/>
              </a:rPr>
              <a:t>αρες</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rPr>
              <a:t> </a:t>
            </a:r>
            <a:r>
              <a:rPr lang="el-GR" sz="2400" dirty="0" smtClean="0">
                <a:solidFill>
                  <a:srgbClr val="FFFF00"/>
                </a:solidFill>
                <a:latin typeface="Palatino Linotype" pitchFamily="18" charset="0"/>
              </a:rPr>
              <a:t>τέ</a:t>
            </a:r>
            <a:r>
              <a:rPr lang="el-GR" sz="2400" u="sng" dirty="0" smtClean="0">
                <a:solidFill>
                  <a:srgbClr val="FFFF00"/>
                </a:solidFill>
                <a:latin typeface="Palatino Linotype" pitchFamily="18" charset="0"/>
              </a:rPr>
              <a:t>σσ</a:t>
            </a:r>
            <a:r>
              <a:rPr lang="el-GR" sz="2400" dirty="0" smtClean="0">
                <a:solidFill>
                  <a:srgbClr val="FFFF00"/>
                </a:solidFill>
                <a:latin typeface="Palatino Linotype" pitchFamily="18" charset="0"/>
              </a:rPr>
              <a:t>αρα</a:t>
            </a:r>
            <a:r>
              <a:rPr lang="en-US" sz="2400" dirty="0" smtClean="0">
                <a:solidFill>
                  <a:schemeClr val="bg1"/>
                </a:solidFill>
                <a:latin typeface="Times New Roman" pitchFamily="18" charset="0"/>
                <a:cs typeface="Times New Roman" pitchFamily="18" charset="0"/>
              </a:rPr>
              <a:t>. </a:t>
            </a:r>
          </a:p>
          <a:p>
            <a:pPr>
              <a:defRPr/>
            </a:pPr>
            <a:r>
              <a:rPr lang="en-US" sz="2400" dirty="0" smtClean="0">
                <a:solidFill>
                  <a:schemeClr val="bg1"/>
                </a:solidFill>
                <a:latin typeface="Times New Roman" pitchFamily="18" charset="0"/>
                <a:cs typeface="Times New Roman" pitchFamily="18" charset="0"/>
              </a:rPr>
              <a:t>The cardinal forms of </a:t>
            </a:r>
            <a:r>
              <a:rPr lang="en-US" sz="2400" dirty="0" smtClean="0">
                <a:solidFill>
                  <a:srgbClr val="FFFF00"/>
                </a:solidFill>
                <a:latin typeface="Times New Roman" pitchFamily="18" charset="0"/>
                <a:cs typeface="Times New Roman" pitchFamily="18" charset="0"/>
              </a:rPr>
              <a:t>5</a:t>
            </a:r>
            <a:r>
              <a:rPr lang="en-US" sz="2400" dirty="0" smtClean="0">
                <a:solidFill>
                  <a:schemeClr val="bg1"/>
                </a:solidFill>
                <a:latin typeface="Times New Roman" pitchFamily="18" charset="0"/>
                <a:cs typeface="Times New Roman" pitchFamily="18" charset="0"/>
              </a:rPr>
              <a:t>, </a:t>
            </a:r>
            <a:r>
              <a:rPr lang="en-US" sz="2400" dirty="0" smtClean="0">
                <a:solidFill>
                  <a:srgbClr val="FFFF00"/>
                </a:solidFill>
                <a:latin typeface="Times New Roman" pitchFamily="18" charset="0"/>
                <a:cs typeface="Times New Roman" pitchFamily="18" charset="0"/>
              </a:rPr>
              <a:t>7</a:t>
            </a:r>
            <a:r>
              <a:rPr lang="en-US" sz="2400" dirty="0" smtClean="0">
                <a:solidFill>
                  <a:schemeClr val="bg1"/>
                </a:solidFill>
                <a:latin typeface="Times New Roman" pitchFamily="18" charset="0"/>
                <a:cs typeface="Times New Roman" pitchFamily="18" charset="0"/>
              </a:rPr>
              <a:t> and </a:t>
            </a:r>
            <a:r>
              <a:rPr lang="en-US" sz="2400" dirty="0" smtClean="0">
                <a:solidFill>
                  <a:srgbClr val="FFFF00"/>
                </a:solidFill>
                <a:latin typeface="Times New Roman" pitchFamily="18" charset="0"/>
                <a:cs typeface="Times New Roman" pitchFamily="18" charset="0"/>
              </a:rPr>
              <a:t>12</a:t>
            </a:r>
            <a:r>
              <a:rPr lang="en-US" sz="2400" dirty="0" smtClean="0">
                <a:solidFill>
                  <a:schemeClr val="bg1"/>
                </a:solidFill>
                <a:latin typeface="Times New Roman" pitchFamily="18" charset="0"/>
                <a:cs typeface="Times New Roman" pitchFamily="18" charset="0"/>
              </a:rPr>
              <a:t> each occur more than 30 times. </a:t>
            </a:r>
          </a:p>
          <a:p>
            <a:pPr>
              <a:defRPr/>
            </a:pPr>
            <a:endParaRPr lang="en-US" sz="2400" dirty="0">
              <a:solidFill>
                <a:schemeClr val="bg1"/>
              </a:solidFill>
              <a:latin typeface="Times New Roman" pitchFamily="18" charset="0"/>
              <a:cs typeface="Times New Roman" pitchFamily="18" charset="0"/>
            </a:endParaRPr>
          </a:p>
          <a:p>
            <a:pPr>
              <a:defRPr/>
            </a:pPr>
            <a:r>
              <a:rPr lang="en-US" sz="2000" dirty="0" smtClean="0">
                <a:solidFill>
                  <a:schemeClr val="bg1"/>
                </a:solidFill>
                <a:latin typeface="Times New Roman" pitchFamily="18" charset="0"/>
                <a:cs typeface="Times New Roman" pitchFamily="18" charset="0"/>
              </a:rPr>
              <a:t>Be aware that numerology was widespread and popular during early Christian times, so in some texts you may find numbers and numerals more often, and in more ways, than in many other writings. </a:t>
            </a:r>
            <a:endParaRPr lang="en-US"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11319962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a:p>
        </p:txBody>
      </p:sp>
      <p:sp>
        <p:nvSpPr>
          <p:cNvPr id="3" name="Content Placeholder 2"/>
          <p:cNvSpPr>
            <a:spLocks noGrp="1"/>
          </p:cNvSpPr>
          <p:nvPr>
            <p:ph idx="1"/>
          </p:nvPr>
        </p:nvSpPr>
        <p:spPr/>
        <p:txBody>
          <a:bodyPr>
            <a:normAutofit/>
          </a:bodyPr>
          <a:lstStyle/>
          <a:p>
            <a:r>
              <a:rPr lang="en-US" b="1" dirty="0" smtClean="0">
                <a:solidFill>
                  <a:srgbClr val="FFFF00"/>
                </a:solidFill>
                <a:latin typeface="Times New Roman" pitchFamily="18" charset="0"/>
                <a:cs typeface="Times New Roman" pitchFamily="18" charset="0"/>
              </a:rPr>
              <a:t>Next class </a:t>
            </a:r>
            <a:r>
              <a:rPr lang="en-US" dirty="0">
                <a:solidFill>
                  <a:schemeClr val="bg1"/>
                </a:solidFill>
                <a:latin typeface="Times New Roman" pitchFamily="18" charset="0"/>
                <a:cs typeface="Times New Roman" pitchFamily="18" charset="0"/>
              </a:rPr>
              <a:t>(someday, Month ##, 2013)</a:t>
            </a:r>
            <a:endParaRPr lang="en-US" dirty="0" smtClean="0">
              <a:solidFill>
                <a:schemeClr val="bg1"/>
              </a:solidFill>
              <a:latin typeface="Times New Roman" pitchFamily="18" charset="0"/>
              <a:cs typeface="Times New Roman" pitchFamily="18" charset="0"/>
            </a:endParaRPr>
          </a:p>
          <a:p>
            <a:pPr lvl="1">
              <a:defRPr/>
            </a:pPr>
            <a:r>
              <a:rPr lang="en-US" dirty="0" smtClean="0">
                <a:solidFill>
                  <a:schemeClr val="bg1"/>
                </a:solidFill>
                <a:latin typeface="Times New Roman" pitchFamily="18" charset="0"/>
                <a:cs typeface="Times New Roman" pitchFamily="18" charset="0"/>
              </a:rPr>
              <a:t>Unit 1</a:t>
            </a:r>
            <a:r>
              <a:rPr lang="en-US" dirty="0">
                <a:solidFill>
                  <a:schemeClr val="bg1"/>
                </a:solidFill>
                <a:latin typeface="Times New Roman" pitchFamily="18" charset="0"/>
                <a:cs typeface="Times New Roman" pitchFamily="18" charset="0"/>
              </a:rPr>
              <a:t>4</a:t>
            </a:r>
            <a:r>
              <a:rPr lang="en-US" dirty="0" smtClean="0">
                <a:solidFill>
                  <a:schemeClr val="bg1"/>
                </a:solidFill>
                <a:latin typeface="Times New Roman" pitchFamily="18" charset="0"/>
                <a:cs typeface="Times New Roman" pitchFamily="18" charset="0"/>
              </a:rPr>
              <a:t> Biblical reading</a:t>
            </a:r>
            <a:r>
              <a:rPr lang="en-US" dirty="0">
                <a:solidFill>
                  <a:schemeClr val="bg1"/>
                </a:solidFill>
                <a:latin typeface="Times New Roman" pitchFamily="18" charset="0"/>
                <a:cs typeface="Times New Roman" pitchFamily="18" charset="0"/>
              </a:rPr>
              <a:t>. </a:t>
            </a:r>
          </a:p>
          <a:p>
            <a:pPr lvl="1">
              <a:defRPr/>
            </a:pPr>
            <a:r>
              <a:rPr lang="en-US" dirty="0" smtClean="0">
                <a:solidFill>
                  <a:schemeClr val="bg1"/>
                </a:solidFill>
                <a:latin typeface="Times New Roman" pitchFamily="18" charset="0"/>
                <a:cs typeface="Times New Roman" pitchFamily="18" charset="0"/>
              </a:rPr>
              <a:t>Unit 1</a:t>
            </a:r>
            <a:r>
              <a:rPr lang="en-US" dirty="0">
                <a:solidFill>
                  <a:schemeClr val="bg1"/>
                </a:solidFill>
                <a:latin typeface="Times New Roman" pitchFamily="18" charset="0"/>
                <a:cs typeface="Times New Roman" pitchFamily="18" charset="0"/>
              </a:rPr>
              <a:t>4</a:t>
            </a:r>
            <a:r>
              <a:rPr lang="en-US" dirty="0" smtClean="0">
                <a:solidFill>
                  <a:schemeClr val="bg1"/>
                </a:solidFill>
                <a:latin typeface="Times New Roman" pitchFamily="18" charset="0"/>
                <a:cs typeface="Times New Roman" pitchFamily="18" charset="0"/>
              </a:rPr>
              <a:t> </a:t>
            </a:r>
            <a:r>
              <a:rPr lang="en-US" dirty="0">
                <a:solidFill>
                  <a:schemeClr val="bg1"/>
                </a:solidFill>
                <a:latin typeface="Times New Roman" pitchFamily="18" charset="0"/>
                <a:cs typeface="Times New Roman" pitchFamily="18" charset="0"/>
              </a:rPr>
              <a:t>Classical reading. </a:t>
            </a:r>
          </a:p>
          <a:p>
            <a:pPr lvl="1">
              <a:defRPr/>
            </a:pPr>
            <a:r>
              <a:rPr lang="en-US" dirty="0">
                <a:solidFill>
                  <a:schemeClr val="bg1"/>
                </a:solidFill>
                <a:latin typeface="Times New Roman" pitchFamily="18" charset="0"/>
                <a:cs typeface="Times New Roman" pitchFamily="18" charset="0"/>
              </a:rPr>
              <a:t>Be able to:  </a:t>
            </a:r>
          </a:p>
          <a:p>
            <a:pPr lvl="2">
              <a:defRPr/>
            </a:pPr>
            <a:r>
              <a:rPr lang="en-US" dirty="0">
                <a:solidFill>
                  <a:schemeClr val="bg1"/>
                </a:solidFill>
                <a:latin typeface="Times New Roman" pitchFamily="18" charset="0"/>
                <a:cs typeface="Times New Roman" pitchFamily="18" charset="0"/>
              </a:rPr>
              <a:t>read the sentences aloud </a:t>
            </a:r>
          </a:p>
          <a:p>
            <a:pPr lvl="2">
              <a:defRPr/>
            </a:pPr>
            <a:r>
              <a:rPr lang="en-US" dirty="0">
                <a:solidFill>
                  <a:schemeClr val="bg1"/>
                </a:solidFill>
                <a:latin typeface="Times New Roman" pitchFamily="18" charset="0"/>
                <a:cs typeface="Times New Roman" pitchFamily="18" charset="0"/>
              </a:rPr>
              <a:t>parse each </a:t>
            </a:r>
            <a:r>
              <a:rPr lang="en-US" dirty="0" smtClean="0">
                <a:solidFill>
                  <a:schemeClr val="bg1"/>
                </a:solidFill>
                <a:latin typeface="Times New Roman" pitchFamily="18" charset="0"/>
                <a:cs typeface="Times New Roman" pitchFamily="18" charset="0"/>
              </a:rPr>
              <a:t>verb, noun and pronoun </a:t>
            </a:r>
            <a:endParaRPr lang="en-US" dirty="0">
              <a:solidFill>
                <a:schemeClr val="bg1"/>
              </a:solidFill>
              <a:latin typeface="Times New Roman" pitchFamily="18" charset="0"/>
              <a:cs typeface="Times New Roman" pitchFamily="18" charset="0"/>
            </a:endParaRPr>
          </a:p>
          <a:p>
            <a:pPr lvl="2">
              <a:defRPr/>
            </a:pPr>
            <a:r>
              <a:rPr lang="en-US" dirty="0">
                <a:solidFill>
                  <a:schemeClr val="bg1"/>
                </a:solidFill>
                <a:latin typeface="Times New Roman" pitchFamily="18" charset="0"/>
                <a:cs typeface="Times New Roman" pitchFamily="18" charset="0"/>
              </a:rPr>
              <a:t>translate the sentences into English. </a:t>
            </a:r>
          </a:p>
        </p:txBody>
      </p:sp>
    </p:spTree>
    <p:extLst>
      <p:ext uri="{BB962C8B-B14F-4D97-AF65-F5344CB8AC3E}">
        <p14:creationId xmlns:p14="http://schemas.microsoft.com/office/powerpoint/2010/main" val="29303232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3058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Greek Adverbs</a:t>
            </a:r>
          </a:p>
          <a:p>
            <a:pPr>
              <a:defRPr/>
            </a:pPr>
            <a:r>
              <a:rPr lang="en-US" sz="2400" dirty="0" smtClean="0">
                <a:solidFill>
                  <a:schemeClr val="bg1"/>
                </a:solidFill>
                <a:latin typeface="Times New Roman" pitchFamily="18" charset="0"/>
                <a:cs typeface="Times New Roman" pitchFamily="18" charset="0"/>
              </a:rPr>
              <a:t>The most common ending for an </a:t>
            </a:r>
            <a:r>
              <a:rPr lang="en-US" sz="2400" dirty="0" smtClean="0">
                <a:solidFill>
                  <a:srgbClr val="FFFF00"/>
                </a:solidFill>
                <a:latin typeface="Times New Roman" pitchFamily="18" charset="0"/>
                <a:cs typeface="Times New Roman" pitchFamily="18" charset="0"/>
              </a:rPr>
              <a:t>adverb</a:t>
            </a:r>
            <a:r>
              <a:rPr lang="en-US" sz="2400" dirty="0" smtClean="0">
                <a:solidFill>
                  <a:schemeClr val="bg1"/>
                </a:solidFill>
                <a:latin typeface="Times New Roman" pitchFamily="18" charset="0"/>
                <a:cs typeface="Times New Roman" pitchFamily="18" charset="0"/>
              </a:rPr>
              <a:t> is –</a:t>
            </a:r>
            <a:r>
              <a:rPr lang="el-GR" sz="2400" dirty="0" smtClean="0">
                <a:solidFill>
                  <a:srgbClr val="FFFF00"/>
                </a:solidFill>
                <a:latin typeface="Palatino Linotype" pitchFamily="18" charset="0"/>
                <a:cs typeface="Times New Roman" pitchFamily="18" charset="0"/>
              </a:rPr>
              <a:t>ως</a:t>
            </a:r>
            <a:r>
              <a:rPr lang="en-US" sz="2400" dirty="0" smtClean="0">
                <a:solidFill>
                  <a:schemeClr val="bg1"/>
                </a:solidFill>
                <a:latin typeface="Times New Roman" pitchFamily="18" charset="0"/>
                <a:cs typeface="Times New Roman" pitchFamily="18" charset="0"/>
              </a:rPr>
              <a:t>.</a:t>
            </a:r>
          </a:p>
          <a:p>
            <a:pPr lvl="1">
              <a:defRPr/>
            </a:pPr>
            <a:r>
              <a:rPr lang="en-US" sz="2000" dirty="0" smtClean="0">
                <a:solidFill>
                  <a:schemeClr val="bg1"/>
                </a:solidFill>
                <a:latin typeface="Times New Roman" pitchFamily="18" charset="0"/>
                <a:cs typeface="Times New Roman" pitchFamily="18" charset="0"/>
              </a:rPr>
              <a:t>This ending corresponds almost exactly to the –</a:t>
            </a:r>
            <a:r>
              <a:rPr lang="en-US" sz="2000" dirty="0" err="1" smtClean="0">
                <a:solidFill>
                  <a:srgbClr val="FFFF00"/>
                </a:solidFill>
                <a:latin typeface="Times New Roman" pitchFamily="18" charset="0"/>
                <a:cs typeface="Times New Roman" pitchFamily="18" charset="0"/>
              </a:rPr>
              <a:t>ly</a:t>
            </a:r>
            <a:r>
              <a:rPr lang="en-US" sz="2000" dirty="0" smtClean="0">
                <a:solidFill>
                  <a:srgbClr val="FFFF00"/>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ending in English. </a:t>
            </a:r>
          </a:p>
          <a:p>
            <a:pPr>
              <a:defRPr/>
            </a:pPr>
            <a:r>
              <a:rPr lang="en-US" sz="2400" dirty="0" smtClean="0">
                <a:solidFill>
                  <a:schemeClr val="bg1"/>
                </a:solidFill>
                <a:latin typeface="Times New Roman" pitchFamily="18" charset="0"/>
                <a:cs typeface="Times New Roman" pitchFamily="18" charset="0"/>
              </a:rPr>
              <a:t>To form this type of adverb, start with the genitive plural of the adjective and substitute </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ς</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for the final </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ν</a:t>
            </a:r>
            <a:r>
              <a:rPr lang="en-US" sz="2400" dirty="0" smtClean="0">
                <a:solidFill>
                  <a:schemeClr val="bg1"/>
                </a:solidFill>
                <a:latin typeface="Times New Roman" pitchFamily="18" charset="0"/>
                <a:cs typeface="Times New Roman" pitchFamily="18" charset="0"/>
              </a:rPr>
              <a:t>. </a:t>
            </a:r>
          </a:p>
          <a:p>
            <a:pPr lvl="1"/>
            <a:r>
              <a:rPr lang="el-GR" sz="2000" dirty="0" smtClean="0">
                <a:solidFill>
                  <a:schemeClr val="bg1"/>
                </a:solidFill>
                <a:latin typeface="Palatino Linotype" pitchFamily="18" charset="0"/>
                <a:cs typeface="Times New Roman" pitchFamily="18" charset="0"/>
              </a:rPr>
              <a:t>ἀληθής</a:t>
            </a:r>
            <a:r>
              <a:rPr lang="el-GR" sz="2000" dirty="0" smtClean="0">
                <a:solidFill>
                  <a:srgbClr val="FFFF00"/>
                </a:solidFill>
                <a:latin typeface="Palatino Linotype" pitchFamily="18" charset="0"/>
                <a:cs typeface="Times New Roman" pitchFamily="18" charset="0"/>
              </a:rPr>
              <a:t> </a:t>
            </a:r>
            <a:r>
              <a:rPr lang="el-GR" sz="2000" dirty="0">
                <a:solidFill>
                  <a:schemeClr val="bg1"/>
                </a:solidFill>
                <a:latin typeface="Palatino Linotype" pitchFamily="18" charset="0"/>
                <a:cs typeface="Times New Roman" pitchFamily="18" charset="0"/>
              </a:rPr>
              <a:t>ἀληθές</a:t>
            </a:r>
            <a:r>
              <a:rPr lang="en-US" sz="2000" dirty="0">
                <a:solidFill>
                  <a:schemeClr val="bg1"/>
                </a:solidFill>
                <a:latin typeface="Palatino Linotype" pitchFamily="18" charset="0"/>
                <a:cs typeface="Times New Roman" pitchFamily="18" charset="0"/>
                <a:sym typeface="Wingdings" pitchFamily="2" charset="2"/>
              </a:rPr>
              <a:t> </a:t>
            </a:r>
            <a:r>
              <a:rPr lang="el-GR" sz="2000" dirty="0">
                <a:solidFill>
                  <a:schemeClr val="bg1"/>
                </a:solidFill>
                <a:latin typeface="Palatino Linotype" pitchFamily="18" charset="0"/>
                <a:cs typeface="Times New Roman" pitchFamily="18" charset="0"/>
              </a:rPr>
              <a:t>ἀληθ</a:t>
            </a:r>
            <a:r>
              <a:rPr lang="el-GR" sz="2000" dirty="0">
                <a:solidFill>
                  <a:srgbClr val="FFFF00"/>
                </a:solidFill>
                <a:latin typeface="Palatino Linotype" pitchFamily="18" charset="0"/>
                <a:cs typeface="Times New Roman" pitchFamily="18" charset="0"/>
              </a:rPr>
              <a:t>ῶν </a:t>
            </a:r>
            <a:r>
              <a:rPr lang="en-US" sz="2000" dirty="0">
                <a:solidFill>
                  <a:schemeClr val="bg1"/>
                </a:solidFill>
                <a:latin typeface="Palatino Linotype" pitchFamily="18" charset="0"/>
                <a:cs typeface="Times New Roman" pitchFamily="18" charset="0"/>
                <a:sym typeface="Wingdings" pitchFamily="2" charset="2"/>
              </a:rPr>
              <a:t></a:t>
            </a:r>
            <a:r>
              <a:rPr lang="el-GR" sz="2000" dirty="0">
                <a:solidFill>
                  <a:schemeClr val="bg1"/>
                </a:solidFill>
                <a:latin typeface="Palatino Linotype" pitchFamily="18" charset="0"/>
                <a:cs typeface="Times New Roman" pitchFamily="18" charset="0"/>
              </a:rPr>
              <a:t> ἀληθ</a:t>
            </a:r>
            <a:r>
              <a:rPr lang="el-GR" sz="2000" dirty="0">
                <a:solidFill>
                  <a:srgbClr val="FFFF00"/>
                </a:solidFill>
                <a:latin typeface="Palatino Linotype" pitchFamily="18" charset="0"/>
                <a:cs typeface="Times New Roman" pitchFamily="18" charset="0"/>
              </a:rPr>
              <a:t>ῶς </a:t>
            </a:r>
          </a:p>
          <a:p>
            <a:pPr lvl="1"/>
            <a:r>
              <a:rPr lang="el-GR" sz="2000" dirty="0">
                <a:solidFill>
                  <a:schemeClr val="bg1"/>
                </a:solidFill>
                <a:latin typeface="Palatino Linotype" pitchFamily="18" charset="0"/>
                <a:cs typeface="Times New Roman" pitchFamily="18" charset="0"/>
              </a:rPr>
              <a:t>ἡδύς ἡδεῖα ἡδύ </a:t>
            </a:r>
            <a:r>
              <a:rPr lang="en-US" sz="2000" dirty="0">
                <a:solidFill>
                  <a:schemeClr val="bg1"/>
                </a:solidFill>
                <a:latin typeface="Palatino Linotype" pitchFamily="18" charset="0"/>
                <a:cs typeface="Times New Roman" pitchFamily="18" charset="0"/>
                <a:sym typeface="Wingdings" pitchFamily="2" charset="2"/>
              </a:rPr>
              <a:t> </a:t>
            </a:r>
            <a:r>
              <a:rPr lang="el-GR" sz="2000" dirty="0">
                <a:solidFill>
                  <a:schemeClr val="bg1"/>
                </a:solidFill>
                <a:latin typeface="Palatino Linotype" pitchFamily="18" charset="0"/>
                <a:cs typeface="Times New Roman" pitchFamily="18" charset="0"/>
              </a:rPr>
              <a:t>ἡδέ</a:t>
            </a:r>
            <a:r>
              <a:rPr lang="el-GR" sz="2000" dirty="0">
                <a:solidFill>
                  <a:srgbClr val="FFFF00"/>
                </a:solidFill>
                <a:latin typeface="Palatino Linotype" pitchFamily="18" charset="0"/>
                <a:cs typeface="Times New Roman" pitchFamily="18" charset="0"/>
              </a:rPr>
              <a:t>ων </a:t>
            </a:r>
            <a:r>
              <a:rPr lang="en-US" sz="2000" dirty="0">
                <a:solidFill>
                  <a:schemeClr val="bg1"/>
                </a:solidFill>
                <a:latin typeface="Palatino Linotype" pitchFamily="18" charset="0"/>
                <a:cs typeface="Times New Roman" pitchFamily="18" charset="0"/>
                <a:sym typeface="Wingdings" pitchFamily="2" charset="2"/>
              </a:rPr>
              <a:t></a:t>
            </a:r>
            <a:r>
              <a:rPr lang="el-GR" sz="2000" dirty="0">
                <a:solidFill>
                  <a:schemeClr val="bg1"/>
                </a:solidFill>
                <a:latin typeface="Palatino Linotype" pitchFamily="18" charset="0"/>
                <a:cs typeface="Times New Roman" pitchFamily="18" charset="0"/>
                <a:sym typeface="Wingdings" pitchFamily="2" charset="2"/>
              </a:rPr>
              <a:t> </a:t>
            </a:r>
            <a:r>
              <a:rPr lang="el-GR" sz="2000" dirty="0">
                <a:solidFill>
                  <a:schemeClr val="bg1"/>
                </a:solidFill>
                <a:latin typeface="Palatino Linotype" pitchFamily="18" charset="0"/>
                <a:cs typeface="Times New Roman" pitchFamily="18" charset="0"/>
              </a:rPr>
              <a:t>ἡδέ</a:t>
            </a:r>
            <a:r>
              <a:rPr lang="el-GR" sz="2000" dirty="0">
                <a:solidFill>
                  <a:srgbClr val="FFFF00"/>
                </a:solidFill>
                <a:latin typeface="Palatino Linotype" pitchFamily="18" charset="0"/>
                <a:cs typeface="Times New Roman" pitchFamily="18" charset="0"/>
              </a:rPr>
              <a:t>ως  </a:t>
            </a:r>
          </a:p>
          <a:p>
            <a:pPr lvl="1"/>
            <a:r>
              <a:rPr lang="el-GR" sz="2000" dirty="0">
                <a:solidFill>
                  <a:schemeClr val="bg1"/>
                </a:solidFill>
                <a:latin typeface="Palatino Linotype" pitchFamily="18" charset="0"/>
                <a:cs typeface="Times New Roman" pitchFamily="18" charset="0"/>
              </a:rPr>
              <a:t>κακός –ή –όν </a:t>
            </a:r>
            <a:r>
              <a:rPr lang="en-US" sz="2000" dirty="0">
                <a:solidFill>
                  <a:schemeClr val="bg1"/>
                </a:solidFill>
                <a:latin typeface="Palatino Linotype" pitchFamily="18" charset="0"/>
                <a:cs typeface="Times New Roman" pitchFamily="18" charset="0"/>
                <a:sym typeface="Wingdings" pitchFamily="2" charset="2"/>
              </a:rPr>
              <a:t> </a:t>
            </a:r>
            <a:r>
              <a:rPr lang="el-GR" sz="2000" dirty="0">
                <a:solidFill>
                  <a:schemeClr val="bg1"/>
                </a:solidFill>
                <a:latin typeface="Palatino Linotype" pitchFamily="18" charset="0"/>
                <a:cs typeface="Times New Roman" pitchFamily="18" charset="0"/>
              </a:rPr>
              <a:t>κακ</a:t>
            </a:r>
            <a:r>
              <a:rPr lang="el-GR" sz="2000" dirty="0">
                <a:solidFill>
                  <a:srgbClr val="FFFF00"/>
                </a:solidFill>
                <a:latin typeface="Palatino Linotype" pitchFamily="18" charset="0"/>
                <a:cs typeface="Times New Roman" pitchFamily="18" charset="0"/>
              </a:rPr>
              <a:t>ῶν</a:t>
            </a:r>
            <a:r>
              <a:rPr lang="el-GR" sz="2000" dirty="0">
                <a:solidFill>
                  <a:schemeClr val="bg1"/>
                </a:solidFill>
                <a:latin typeface="Palatino Linotype" pitchFamily="18" charset="0"/>
                <a:cs typeface="Times New Roman" pitchFamily="18" charset="0"/>
              </a:rPr>
              <a:t> </a:t>
            </a:r>
            <a:r>
              <a:rPr lang="en-US" sz="2000" dirty="0" smtClean="0">
                <a:solidFill>
                  <a:schemeClr val="bg1"/>
                </a:solidFill>
                <a:latin typeface="Palatino Linotype" pitchFamily="18" charset="0"/>
                <a:cs typeface="Times New Roman" pitchFamily="18" charset="0"/>
                <a:sym typeface="Wingdings" pitchFamily="2" charset="2"/>
              </a:rPr>
              <a:t> </a:t>
            </a:r>
            <a:r>
              <a:rPr lang="el-GR" sz="2000" dirty="0" smtClean="0">
                <a:solidFill>
                  <a:schemeClr val="bg1"/>
                </a:solidFill>
                <a:latin typeface="Palatino Linotype" pitchFamily="18" charset="0"/>
                <a:cs typeface="Times New Roman" pitchFamily="18" charset="0"/>
              </a:rPr>
              <a:t>κακ</a:t>
            </a:r>
            <a:r>
              <a:rPr lang="el-GR" sz="2000" dirty="0" smtClean="0">
                <a:solidFill>
                  <a:srgbClr val="FFFF00"/>
                </a:solidFill>
                <a:latin typeface="Palatino Linotype" pitchFamily="18" charset="0"/>
                <a:cs typeface="Times New Roman" pitchFamily="18" charset="0"/>
              </a:rPr>
              <a:t>ῶς</a:t>
            </a:r>
            <a:r>
              <a:rPr lang="el-GR" sz="2000" dirty="0" smtClean="0">
                <a:solidFill>
                  <a:schemeClr val="bg1"/>
                </a:solidFill>
                <a:latin typeface="Palatino Linotype" pitchFamily="18" charset="0"/>
                <a:cs typeface="Times New Roman" pitchFamily="18" charset="0"/>
              </a:rPr>
              <a:t> </a:t>
            </a:r>
          </a:p>
          <a:p>
            <a:pPr marL="742950" lvl="2" indent="-342900"/>
            <a:r>
              <a:rPr lang="el-GR" sz="2000" dirty="0" smtClean="0">
                <a:solidFill>
                  <a:schemeClr val="bg1"/>
                </a:solidFill>
                <a:latin typeface="Times New Roman" pitchFamily="18" charset="0"/>
                <a:cs typeface="Times New Roman" pitchFamily="18" charset="0"/>
              </a:rPr>
              <a:t>Τ</a:t>
            </a:r>
            <a:r>
              <a:rPr lang="en-US" sz="2000" dirty="0" smtClean="0">
                <a:solidFill>
                  <a:schemeClr val="bg1"/>
                </a:solidFill>
                <a:latin typeface="Times New Roman" pitchFamily="18" charset="0"/>
                <a:cs typeface="Times New Roman" pitchFamily="18" charset="0"/>
              </a:rPr>
              <a:t>he </a:t>
            </a:r>
            <a:r>
              <a:rPr lang="en-US" sz="2000" dirty="0">
                <a:solidFill>
                  <a:schemeClr val="bg1"/>
                </a:solidFill>
                <a:latin typeface="Times New Roman" pitchFamily="18" charset="0"/>
                <a:cs typeface="Times New Roman" pitchFamily="18" charset="0"/>
              </a:rPr>
              <a:t>adverb </a:t>
            </a:r>
            <a:r>
              <a:rPr lang="en-US" sz="2000" dirty="0" smtClean="0">
                <a:solidFill>
                  <a:schemeClr val="bg1"/>
                </a:solidFill>
                <a:latin typeface="Times New Roman" pitchFamily="18" charset="0"/>
                <a:cs typeface="Times New Roman" pitchFamily="18" charset="0"/>
              </a:rPr>
              <a:t>does not </a:t>
            </a:r>
            <a:r>
              <a:rPr lang="en-US" sz="2000" dirty="0">
                <a:solidFill>
                  <a:schemeClr val="bg1"/>
                </a:solidFill>
                <a:latin typeface="Times New Roman" pitchFamily="18" charset="0"/>
                <a:cs typeface="Times New Roman" pitchFamily="18" charset="0"/>
              </a:rPr>
              <a:t>in fact </a:t>
            </a:r>
            <a:r>
              <a:rPr lang="en-US" sz="2000" dirty="0" smtClean="0">
                <a:solidFill>
                  <a:schemeClr val="bg1"/>
                </a:solidFill>
                <a:latin typeface="Times New Roman" pitchFamily="18" charset="0"/>
                <a:cs typeface="Times New Roman" pitchFamily="18" charset="0"/>
              </a:rPr>
              <a:t>derive from the genitive plural, </a:t>
            </a:r>
            <a:r>
              <a:rPr lang="en-US" sz="2000" dirty="0">
                <a:solidFill>
                  <a:schemeClr val="bg1"/>
                </a:solidFill>
                <a:latin typeface="Times New Roman" pitchFamily="18" charset="0"/>
                <a:cs typeface="Times New Roman" pitchFamily="18" charset="0"/>
              </a:rPr>
              <a:t>but </a:t>
            </a:r>
            <a:r>
              <a:rPr lang="en-US" sz="2000" dirty="0" smtClean="0">
                <a:solidFill>
                  <a:schemeClr val="bg1"/>
                </a:solidFill>
                <a:latin typeface="Times New Roman" pitchFamily="18" charset="0"/>
                <a:cs typeface="Times New Roman" pitchFamily="18" charset="0"/>
              </a:rPr>
              <a:t>it does provide </a:t>
            </a:r>
            <a:r>
              <a:rPr lang="en-US" sz="2000" dirty="0">
                <a:solidFill>
                  <a:schemeClr val="bg1"/>
                </a:solidFill>
                <a:latin typeface="Times New Roman" pitchFamily="18" charset="0"/>
                <a:cs typeface="Times New Roman" pitchFamily="18" charset="0"/>
              </a:rPr>
              <a:t>a convenient way to determine the form of the adverb. </a:t>
            </a:r>
            <a:endParaRPr lang="en-US" sz="2000" dirty="0" smtClean="0">
              <a:solidFill>
                <a:schemeClr val="bg1"/>
              </a:solidFill>
              <a:latin typeface="Times New Roman" pitchFamily="18" charset="0"/>
              <a:cs typeface="Times New Roman" pitchFamily="18" charset="0"/>
            </a:endParaRPr>
          </a:p>
          <a:p>
            <a:pPr marL="342900" lvl="1" indent="-342900">
              <a:buFont typeface="Arial" pitchFamily="34" charset="0"/>
              <a:buChar char="•"/>
            </a:pPr>
            <a:r>
              <a:rPr lang="en-US" sz="2400" dirty="0">
                <a:solidFill>
                  <a:srgbClr val="FFFF00"/>
                </a:solidFill>
                <a:latin typeface="Times New Roman" pitchFamily="18" charset="0"/>
                <a:cs typeface="Times New Roman" pitchFamily="18" charset="0"/>
              </a:rPr>
              <a:t>Adverbs</a:t>
            </a:r>
            <a:r>
              <a:rPr lang="en-US" sz="2400" dirty="0">
                <a:solidFill>
                  <a:schemeClr val="bg1"/>
                </a:solidFill>
                <a:latin typeface="Times New Roman" pitchFamily="18" charset="0"/>
                <a:cs typeface="Times New Roman" pitchFamily="18" charset="0"/>
              </a:rPr>
              <a:t> do not decline. </a:t>
            </a:r>
          </a:p>
          <a:p>
            <a:pPr marL="0" lvl="1" indent="0">
              <a:buNone/>
            </a:pPr>
            <a:endParaRPr lang="en-US"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6425759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73914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Greek Adverbs: Vocabulary </a:t>
            </a:r>
          </a:p>
          <a:p>
            <a:pPr>
              <a:defRPr/>
            </a:pPr>
            <a:r>
              <a:rPr lang="en-US" sz="2400" dirty="0" smtClean="0">
                <a:solidFill>
                  <a:schemeClr val="bg1"/>
                </a:solidFill>
                <a:latin typeface="Times New Roman" pitchFamily="18" charset="0"/>
                <a:cs typeface="Times New Roman" pitchFamily="18" charset="0"/>
              </a:rPr>
              <a:t>Greek adverbs derived from adjectives are not normally listed in a vocabulary or lexicon, since they form regularly and have predictable meanings. </a:t>
            </a:r>
          </a:p>
          <a:p>
            <a:pPr>
              <a:defRPr/>
            </a:pPr>
            <a:r>
              <a:rPr lang="en-US" sz="2400" dirty="0" smtClean="0">
                <a:solidFill>
                  <a:schemeClr val="bg1"/>
                </a:solidFill>
                <a:latin typeface="Times New Roman" pitchFamily="18" charset="0"/>
                <a:cs typeface="Times New Roman" pitchFamily="18" charset="0"/>
              </a:rPr>
              <a:t>If an adverb has a more specialized meaning or distinct form, however, it will be listed. </a:t>
            </a:r>
          </a:p>
          <a:p>
            <a:pPr>
              <a:defRPr/>
            </a:pPr>
            <a:r>
              <a:rPr lang="en-US" sz="2400" dirty="0" smtClean="0">
                <a:solidFill>
                  <a:schemeClr val="bg1"/>
                </a:solidFill>
                <a:latin typeface="Times New Roman" pitchFamily="18" charset="0"/>
                <a:cs typeface="Times New Roman" pitchFamily="18" charset="0"/>
              </a:rPr>
              <a:t>The following slides give the adverbs that are related to adjectives but have their </a:t>
            </a:r>
            <a:r>
              <a:rPr lang="en-US" sz="2400" dirty="0">
                <a:solidFill>
                  <a:schemeClr val="bg1"/>
                </a:solidFill>
                <a:latin typeface="Times New Roman" pitchFamily="18" charset="0"/>
                <a:cs typeface="Times New Roman" pitchFamily="18" charset="0"/>
              </a:rPr>
              <a:t>own entries </a:t>
            </a:r>
            <a:r>
              <a:rPr lang="en-US" sz="2400" dirty="0" smtClean="0">
                <a:solidFill>
                  <a:schemeClr val="bg1"/>
                </a:solidFill>
                <a:latin typeface="Times New Roman" pitchFamily="18" charset="0"/>
                <a:cs typeface="Times New Roman" pitchFamily="18" charset="0"/>
              </a:rPr>
              <a:t>in your </a:t>
            </a:r>
            <a:r>
              <a:rPr lang="en-US" sz="2400" dirty="0">
                <a:solidFill>
                  <a:schemeClr val="bg1"/>
                </a:solidFill>
                <a:latin typeface="Times New Roman" pitchFamily="18" charset="0"/>
                <a:cs typeface="Times New Roman" pitchFamily="18" charset="0"/>
              </a:rPr>
              <a:t>vocabulary lists. </a:t>
            </a:r>
            <a:endParaRPr lang="en-US" sz="2000" dirty="0">
              <a:solidFill>
                <a:schemeClr val="bg1"/>
              </a:solidFill>
              <a:latin typeface="Times New Roman" pitchFamily="18" charset="0"/>
              <a:cs typeface="Times New Roman" pitchFamily="18" charset="0"/>
            </a:endParaRPr>
          </a:p>
          <a:p>
            <a:pPr lvl="1">
              <a:defRPr/>
            </a:pPr>
            <a:endParaRPr lang="en-US" sz="2000" dirty="0" smtClean="0">
              <a:solidFill>
                <a:schemeClr val="bg1"/>
              </a:solidFill>
              <a:latin typeface="Times New Roman" pitchFamily="18" charset="0"/>
              <a:cs typeface="Times New Roman" pitchFamily="18" charset="0"/>
            </a:endParaRPr>
          </a:p>
          <a:p>
            <a:pPr>
              <a:defRPr/>
            </a:pPr>
            <a:endParaRPr lang="en-US" sz="2400" dirty="0" smtClean="0">
              <a:solidFill>
                <a:schemeClr val="bg1"/>
              </a:solidFill>
              <a:latin typeface="Times New Roman" pitchFamily="18" charset="0"/>
              <a:cs typeface="Times New Roman" pitchFamily="18" charset="0"/>
            </a:endParaRPr>
          </a:p>
          <a:p>
            <a:pPr>
              <a:defRPr/>
            </a:pPr>
            <a:endParaRPr lang="en-US" sz="24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832263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229600" cy="5029200"/>
          </a:xfrm>
        </p:spPr>
        <p:txBody>
          <a:bodyPr rtlCol="0">
            <a:normAutofit fontScale="92500" lnSpcReduction="10000"/>
          </a:bodyPr>
          <a:lstStyle/>
          <a:p>
            <a:pPr>
              <a:buNone/>
              <a:defRPr/>
            </a:pPr>
            <a:r>
              <a:rPr lang="en-US" sz="2800" b="1" dirty="0" smtClean="0">
                <a:solidFill>
                  <a:srgbClr val="FFFF00"/>
                </a:solidFill>
                <a:latin typeface="Times New Roman" pitchFamily="18" charset="0"/>
                <a:cs typeface="Times New Roman" pitchFamily="18" charset="0"/>
              </a:rPr>
              <a:t>Unit 1</a:t>
            </a:r>
            <a:r>
              <a:rPr lang="el-GR" sz="2800" b="1" dirty="0" smtClean="0">
                <a:solidFill>
                  <a:srgbClr val="FFFF00"/>
                </a:solidFill>
                <a:latin typeface="Times New Roman" pitchFamily="18" charset="0"/>
                <a:cs typeface="Times New Roman" pitchFamily="18" charset="0"/>
              </a:rPr>
              <a:t>4</a:t>
            </a:r>
            <a:r>
              <a:rPr lang="en-US" sz="2800" b="1" dirty="0" smtClean="0">
                <a:solidFill>
                  <a:srgbClr val="FFFF00"/>
                </a:solidFill>
                <a:latin typeface="Times New Roman" pitchFamily="18" charset="0"/>
                <a:cs typeface="Times New Roman" pitchFamily="18" charset="0"/>
              </a:rPr>
              <a:t> </a:t>
            </a:r>
            <a:r>
              <a:rPr lang="en-US" sz="2800" b="1" dirty="0">
                <a:solidFill>
                  <a:srgbClr val="FFFF00"/>
                </a:solidFill>
                <a:latin typeface="Times New Roman" pitchFamily="18" charset="0"/>
                <a:cs typeface="Times New Roman" pitchFamily="18" charset="0"/>
              </a:rPr>
              <a:t>Vocabulary: </a:t>
            </a:r>
            <a:r>
              <a:rPr lang="en-US" sz="2800" b="1" dirty="0" smtClean="0">
                <a:solidFill>
                  <a:srgbClr val="FFFF00"/>
                </a:solidFill>
                <a:latin typeface="Times New Roman" pitchFamily="18" charset="0"/>
                <a:cs typeface="Times New Roman" pitchFamily="18" charset="0"/>
              </a:rPr>
              <a:t>Classical</a:t>
            </a:r>
            <a:endParaRPr lang="el-GR" sz="28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ἄλλως </a:t>
            </a:r>
            <a:r>
              <a:rPr lang="en-US" sz="2400" dirty="0" smtClean="0">
                <a:solidFill>
                  <a:schemeClr val="bg1"/>
                </a:solidFill>
                <a:latin typeface="Times New Roman" pitchFamily="18" charset="0"/>
                <a:cs typeface="Times New Roman" pitchFamily="18" charset="0"/>
              </a:rPr>
              <a:t>otherwise </a:t>
            </a:r>
            <a:endParaRPr lang="en-US"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ἅπλως </a:t>
            </a:r>
            <a:r>
              <a:rPr lang="en-US" sz="2400" dirty="0" smtClean="0">
                <a:solidFill>
                  <a:schemeClr val="bg1"/>
                </a:solidFill>
                <a:latin typeface="Times New Roman" pitchFamily="18" charset="0"/>
                <a:cs typeface="Times New Roman" pitchFamily="18" charset="0"/>
              </a:rPr>
              <a:t>singly, in one way </a:t>
            </a:r>
            <a:endParaRPr lang="en-US"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ἴσως </a:t>
            </a:r>
            <a:r>
              <a:rPr lang="en-US" sz="2400" dirty="0" smtClean="0">
                <a:solidFill>
                  <a:schemeClr val="bg1"/>
                </a:solidFill>
                <a:latin typeface="Times New Roman" pitchFamily="18" charset="0"/>
                <a:cs typeface="Times New Roman" pitchFamily="18" charset="0"/>
              </a:rPr>
              <a:t>equally, probably, perhaps </a:t>
            </a:r>
          </a:p>
          <a:p>
            <a:pPr>
              <a:defRPr/>
            </a:pPr>
            <a:r>
              <a:rPr lang="en-US" sz="2400" dirty="0" err="1">
                <a:solidFill>
                  <a:srgbClr val="FFFF00"/>
                </a:solidFill>
                <a:latin typeface="Palatino Linotype" pitchFamily="18" charset="0"/>
                <a:cs typeface="Times New Roman" pitchFamily="18" charset="0"/>
              </a:rPr>
              <a:t>ὅμως</a:t>
            </a:r>
            <a:r>
              <a:rPr lang="en-US" sz="2400" dirty="0">
                <a:solidFill>
                  <a:srgbClr val="FFFF00"/>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likewise, equally </a:t>
            </a:r>
          </a:p>
          <a:p>
            <a:pPr>
              <a:defRPr/>
            </a:pPr>
            <a:r>
              <a:rPr lang="el-GR" sz="2400" dirty="0" smtClean="0">
                <a:solidFill>
                  <a:srgbClr val="FFFF00"/>
                </a:solidFill>
                <a:latin typeface="Palatino Linotype" pitchFamily="18" charset="0"/>
                <a:cs typeface="Times New Roman" pitchFamily="18" charset="0"/>
              </a:rPr>
              <a:t>οὕτω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οὕτως </a:t>
            </a:r>
            <a:r>
              <a:rPr lang="en-US" sz="2400" dirty="0" smtClean="0">
                <a:solidFill>
                  <a:schemeClr val="bg1"/>
                </a:solidFill>
                <a:latin typeface="Times New Roman" pitchFamily="18" charset="0"/>
                <a:cs typeface="Times New Roman" pitchFamily="18" charset="0"/>
              </a:rPr>
              <a:t>in this way, thus </a:t>
            </a:r>
            <a:endParaRPr lang="en-US"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πάντως </a:t>
            </a:r>
            <a:r>
              <a:rPr lang="en-US" sz="2400" dirty="0" smtClean="0">
                <a:solidFill>
                  <a:schemeClr val="bg1"/>
                </a:solidFill>
                <a:latin typeface="Times New Roman" pitchFamily="18" charset="0"/>
                <a:cs typeface="Times New Roman" pitchFamily="18" charset="0"/>
              </a:rPr>
              <a:t>altogether, in all ways, at any rate </a:t>
            </a:r>
            <a:endParaRPr lang="en-US"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πάνυ </a:t>
            </a:r>
            <a:r>
              <a:rPr lang="en-US" sz="2400" dirty="0" smtClean="0">
                <a:solidFill>
                  <a:schemeClr val="bg1"/>
                </a:solidFill>
                <a:latin typeface="Times New Roman" pitchFamily="18" charset="0"/>
                <a:cs typeface="Times New Roman" pitchFamily="18" charset="0"/>
              </a:rPr>
              <a:t>altogether</a:t>
            </a: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entirely, certainly  </a:t>
            </a:r>
            <a:endParaRPr lang="en-US"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τὸ πρῶτον </a:t>
            </a:r>
            <a:r>
              <a:rPr lang="en-US" sz="2400" dirty="0">
                <a:solidFill>
                  <a:schemeClr val="bg1"/>
                </a:solidFill>
                <a:latin typeface="Times New Roman" pitchFamily="18" charset="0"/>
                <a:cs typeface="Times New Roman" pitchFamily="18" charset="0"/>
              </a:rPr>
              <a:t>first </a:t>
            </a:r>
            <a:endParaRPr lang="en-US" sz="2400" dirty="0" smtClean="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πῶς </a:t>
            </a:r>
            <a:r>
              <a:rPr lang="en-US" sz="2400" dirty="0">
                <a:solidFill>
                  <a:schemeClr val="bg1"/>
                </a:solidFill>
                <a:latin typeface="Times New Roman" pitchFamily="18" charset="0"/>
                <a:cs typeface="Times New Roman" pitchFamily="18" charset="0"/>
              </a:rPr>
              <a:t>in </a:t>
            </a:r>
            <a:r>
              <a:rPr lang="en-US" sz="2400" dirty="0" smtClean="0">
                <a:solidFill>
                  <a:schemeClr val="bg1"/>
                </a:solidFill>
                <a:latin typeface="Times New Roman" pitchFamily="18" charset="0"/>
                <a:cs typeface="Times New Roman" pitchFamily="18" charset="0"/>
              </a:rPr>
              <a:t>what way? how?; </a:t>
            </a:r>
            <a:r>
              <a:rPr lang="el-GR" sz="2400" dirty="0" smtClean="0">
                <a:solidFill>
                  <a:srgbClr val="FFFF00"/>
                </a:solidFill>
                <a:latin typeface="Palatino Linotype" pitchFamily="18" charset="0"/>
                <a:cs typeface="Times New Roman" pitchFamily="18" charset="0"/>
              </a:rPr>
              <a:t>πως </a:t>
            </a:r>
            <a:r>
              <a:rPr lang="en-US" sz="2400" dirty="0" smtClean="0">
                <a:solidFill>
                  <a:schemeClr val="bg1"/>
                </a:solidFill>
                <a:latin typeface="Times New Roman" pitchFamily="18" charset="0"/>
                <a:cs typeface="Times New Roman" pitchFamily="18" charset="0"/>
              </a:rPr>
              <a:t>in any way </a:t>
            </a:r>
            <a:endParaRPr lang="en-US" sz="2400" dirty="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ὕστερον </a:t>
            </a:r>
            <a:r>
              <a:rPr lang="en-US" sz="2400" dirty="0">
                <a:solidFill>
                  <a:schemeClr val="bg1"/>
                </a:solidFill>
                <a:latin typeface="Times New Roman" pitchFamily="18" charset="0"/>
                <a:cs typeface="Times New Roman" pitchFamily="18" charset="0"/>
              </a:rPr>
              <a:t>afterwards </a:t>
            </a:r>
            <a:endParaRPr lang="en-US" sz="2400" dirty="0" smtClean="0">
              <a:solidFill>
                <a:schemeClr val="bg1"/>
              </a:solidFill>
              <a:latin typeface="Times New Roman" pitchFamily="18" charset="0"/>
              <a:cs typeface="Times New Roman" pitchFamily="18" charset="0"/>
            </a:endParaRPr>
          </a:p>
          <a:p>
            <a:pPr>
              <a:defRPr/>
            </a:pPr>
            <a:r>
              <a:rPr lang="en-US" sz="2400" dirty="0" err="1" smtClean="0">
                <a:solidFill>
                  <a:srgbClr val="FFFF00"/>
                </a:solidFill>
                <a:latin typeface="Palatino Linotype" pitchFamily="18" charset="0"/>
                <a:cs typeface="Times New Roman" pitchFamily="18" charset="0"/>
              </a:rPr>
              <a:t>ὧδε</a:t>
            </a:r>
            <a:r>
              <a:rPr lang="en-US" sz="2400" dirty="0" smtClean="0">
                <a:solidFill>
                  <a:srgbClr val="FFFF00"/>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thus, in this way; here</a:t>
            </a:r>
          </a:p>
          <a:p>
            <a:pPr>
              <a:defRPr/>
            </a:pPr>
            <a:r>
              <a:rPr lang="en-US" sz="2400" dirty="0" err="1">
                <a:solidFill>
                  <a:srgbClr val="FFFF00"/>
                </a:solidFill>
                <a:latin typeface="Palatino Linotype" pitchFamily="18" charset="0"/>
                <a:cs typeface="Times New Roman" pitchFamily="18" charset="0"/>
              </a:rPr>
              <a:t>ὡς</a:t>
            </a:r>
            <a:r>
              <a:rPr lang="en-US" sz="2400" dirty="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as; </a:t>
            </a:r>
            <a:r>
              <a:rPr lang="en-US" sz="2400" dirty="0" err="1" smtClean="0">
                <a:solidFill>
                  <a:srgbClr val="FFFF00"/>
                </a:solidFill>
                <a:latin typeface="Palatino Linotype" pitchFamily="18" charset="0"/>
                <a:cs typeface="Times New Roman" pitchFamily="18" charset="0"/>
              </a:rPr>
              <a:t>ὥσ</a:t>
            </a:r>
            <a:r>
              <a:rPr lang="en-US" sz="2400" dirty="0" smtClean="0">
                <a:solidFill>
                  <a:srgbClr val="FFFF00"/>
                </a:solidFill>
                <a:latin typeface="Palatino Linotype" pitchFamily="18" charset="0"/>
                <a:cs typeface="Times New Roman" pitchFamily="18" charset="0"/>
              </a:rPr>
              <a:t>περ</a:t>
            </a:r>
            <a:r>
              <a:rPr lang="en-US"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just as, as if</a:t>
            </a:r>
          </a:p>
          <a:p>
            <a:pPr>
              <a:defRPr/>
            </a:pP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7706153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686800" cy="50292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Unit 1</a:t>
            </a:r>
            <a:r>
              <a:rPr lang="el-GR" sz="2800" b="1" dirty="0" smtClean="0">
                <a:solidFill>
                  <a:srgbClr val="FFFF00"/>
                </a:solidFill>
                <a:latin typeface="Times New Roman" pitchFamily="18" charset="0"/>
                <a:cs typeface="Times New Roman" pitchFamily="18" charset="0"/>
              </a:rPr>
              <a:t>4</a:t>
            </a:r>
            <a:r>
              <a:rPr lang="en-US" sz="2800" b="1" dirty="0" smtClean="0">
                <a:solidFill>
                  <a:srgbClr val="FFFF00"/>
                </a:solidFill>
                <a:latin typeface="Times New Roman" pitchFamily="18" charset="0"/>
                <a:cs typeface="Times New Roman" pitchFamily="18" charset="0"/>
              </a:rPr>
              <a:t> </a:t>
            </a:r>
            <a:r>
              <a:rPr lang="en-US" sz="2800" b="1" dirty="0">
                <a:solidFill>
                  <a:srgbClr val="FFFF00"/>
                </a:solidFill>
                <a:latin typeface="Times New Roman" pitchFamily="18" charset="0"/>
                <a:cs typeface="Times New Roman" pitchFamily="18" charset="0"/>
              </a:rPr>
              <a:t>Vocabulary: NT (New Testament) </a:t>
            </a:r>
            <a:endParaRPr lang="el-GR" sz="20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εὐθέως </a:t>
            </a:r>
            <a:r>
              <a:rPr lang="en-US" sz="2400" dirty="0">
                <a:solidFill>
                  <a:schemeClr val="bg1"/>
                </a:solidFill>
                <a:latin typeface="Times New Roman" pitchFamily="18" charset="0"/>
                <a:cs typeface="Times New Roman" pitchFamily="18" charset="0"/>
              </a:rPr>
              <a:t>immediately</a:t>
            </a:r>
            <a:endParaRPr lang="el-GR" sz="2400" dirty="0" smtClean="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καθώς</a:t>
            </a:r>
            <a:r>
              <a:rPr lang="en-US"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just </a:t>
            </a:r>
            <a:r>
              <a:rPr lang="en-US" sz="2400" dirty="0" smtClean="0">
                <a:solidFill>
                  <a:schemeClr val="bg1"/>
                </a:solidFill>
                <a:latin typeface="Times New Roman" pitchFamily="18" charset="0"/>
                <a:cs typeface="Times New Roman" pitchFamily="18" charset="0"/>
              </a:rPr>
              <a:t>as </a:t>
            </a:r>
          </a:p>
          <a:p>
            <a:pPr>
              <a:defRPr/>
            </a:pPr>
            <a:r>
              <a:rPr lang="el-GR" sz="2400" dirty="0" smtClean="0">
                <a:solidFill>
                  <a:srgbClr val="FFFF00"/>
                </a:solidFill>
                <a:latin typeface="Palatino Linotype" pitchFamily="18" charset="0"/>
                <a:cs typeface="Times New Roman" pitchFamily="18" charset="0"/>
              </a:rPr>
              <a:t>καλῶς </a:t>
            </a:r>
            <a:r>
              <a:rPr lang="en-US" sz="2400" dirty="0" smtClean="0">
                <a:solidFill>
                  <a:schemeClr val="bg1"/>
                </a:solidFill>
                <a:latin typeface="Times New Roman" pitchFamily="18" charset="0"/>
                <a:cs typeface="Times New Roman" pitchFamily="18" charset="0"/>
              </a:rPr>
              <a:t>well </a:t>
            </a:r>
            <a:endParaRPr lang="en-US"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οὕτω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οὕτως </a:t>
            </a:r>
            <a:r>
              <a:rPr lang="en-US" sz="2400" dirty="0">
                <a:solidFill>
                  <a:schemeClr val="bg1"/>
                </a:solidFill>
                <a:latin typeface="Times New Roman" pitchFamily="18" charset="0"/>
                <a:cs typeface="Times New Roman" pitchFamily="18" charset="0"/>
              </a:rPr>
              <a:t>in this way, thus </a:t>
            </a:r>
          </a:p>
          <a:p>
            <a:pPr>
              <a:defRPr/>
            </a:pPr>
            <a:r>
              <a:rPr lang="el-GR" sz="2400" dirty="0" smtClean="0">
                <a:solidFill>
                  <a:srgbClr val="FFFF00"/>
                </a:solidFill>
                <a:latin typeface="Palatino Linotype" pitchFamily="18" charset="0"/>
                <a:cs typeface="Times New Roman" pitchFamily="18" charset="0"/>
              </a:rPr>
              <a:t>πάντοτε </a:t>
            </a:r>
            <a:r>
              <a:rPr lang="en-US" sz="2400" dirty="0" smtClean="0">
                <a:solidFill>
                  <a:schemeClr val="bg1"/>
                </a:solidFill>
                <a:latin typeface="Times New Roman" pitchFamily="18" charset="0"/>
                <a:cs typeface="Times New Roman" pitchFamily="18" charset="0"/>
              </a:rPr>
              <a:t>always, at all times </a:t>
            </a:r>
            <a:endParaRPr lang="en-US" sz="2400" dirty="0">
              <a:solidFill>
                <a:schemeClr val="bg1"/>
              </a:solidFill>
              <a:latin typeface="Times New Roman" pitchFamily="18" charset="0"/>
              <a:cs typeface="Times New Roman" pitchFamily="18" charset="0"/>
            </a:endParaRPr>
          </a:p>
          <a:p>
            <a:pPr>
              <a:defRPr/>
            </a:pPr>
            <a:r>
              <a:rPr lang="en-US" sz="2400" dirty="0" err="1" smtClean="0">
                <a:solidFill>
                  <a:srgbClr val="FFFF00"/>
                </a:solidFill>
                <a:latin typeface="Palatino Linotype" pitchFamily="18" charset="0"/>
                <a:cs typeface="Times New Roman" pitchFamily="18" charset="0"/>
              </a:rPr>
              <a:t>ὧδε</a:t>
            </a:r>
            <a:r>
              <a:rPr lang="en-US" sz="2400" dirty="0" smtClean="0">
                <a:solidFill>
                  <a:srgbClr val="FFFF00"/>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thus, in this way; here</a:t>
            </a:r>
          </a:p>
          <a:p>
            <a:pPr>
              <a:defRPr/>
            </a:pPr>
            <a:r>
              <a:rPr lang="en-US" sz="2400" dirty="0" err="1">
                <a:solidFill>
                  <a:srgbClr val="FFFF00"/>
                </a:solidFill>
                <a:latin typeface="Palatino Linotype" pitchFamily="18" charset="0"/>
                <a:cs typeface="Times New Roman" pitchFamily="18" charset="0"/>
              </a:rPr>
              <a:t>ὡς</a:t>
            </a:r>
            <a:r>
              <a:rPr lang="en-US" sz="2400" dirty="0">
                <a:solidFill>
                  <a:srgbClr val="FFFF00"/>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as </a:t>
            </a:r>
          </a:p>
          <a:p>
            <a:pPr>
              <a:defRPr/>
            </a:pPr>
            <a:r>
              <a:rPr lang="en-US" sz="2400" dirty="0" err="1">
                <a:solidFill>
                  <a:srgbClr val="FFFF00"/>
                </a:solidFill>
                <a:latin typeface="Palatino Linotype" pitchFamily="18" charset="0"/>
                <a:cs typeface="Times New Roman" pitchFamily="18" charset="0"/>
              </a:rPr>
              <a:t>ὥσ</a:t>
            </a:r>
            <a:r>
              <a:rPr lang="en-US" sz="2400" dirty="0">
                <a:solidFill>
                  <a:srgbClr val="FFFF00"/>
                </a:solidFill>
                <a:latin typeface="Palatino Linotype" pitchFamily="18" charset="0"/>
                <a:cs typeface="Times New Roman" pitchFamily="18" charset="0"/>
              </a:rPr>
              <a:t>περ</a:t>
            </a:r>
            <a:r>
              <a:rPr lang="en-US" sz="2400" dirty="0">
                <a:solidFill>
                  <a:schemeClr val="bg1"/>
                </a:solidFill>
                <a:latin typeface="Times New Roman" pitchFamily="18" charset="0"/>
                <a:cs typeface="Times New Roman" pitchFamily="18" charset="0"/>
              </a:rPr>
              <a:t> just as, as if</a:t>
            </a:r>
          </a:p>
          <a:p>
            <a:pPr marL="0" indent="0">
              <a:buNone/>
              <a:defRPr/>
            </a:pP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9400140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b="1" dirty="0" smtClean="0">
              <a:solidFill>
                <a:schemeClr val="bg1"/>
              </a:solidFill>
            </a:endParaRPr>
          </a:p>
        </p:txBody>
      </p:sp>
      <p:sp>
        <p:nvSpPr>
          <p:cNvPr id="16387" name="Rectangle 3"/>
          <p:cNvSpPr>
            <a:spLocks noGrp="1" noChangeArrowheads="1"/>
          </p:cNvSpPr>
          <p:nvPr>
            <p:ph type="body" idx="1"/>
          </p:nvPr>
        </p:nvSpPr>
        <p:spPr>
          <a:xfrm>
            <a:off x="685800" y="1981200"/>
            <a:ext cx="7772400" cy="4648200"/>
          </a:xfrm>
        </p:spPr>
        <p:txBody>
          <a:bodyPr/>
          <a:lstStyle/>
          <a:p>
            <a:pPr marL="609600" indent="-609600">
              <a:buFontTx/>
              <a:buNone/>
            </a:pPr>
            <a:r>
              <a:rPr lang="en-US" sz="2800" b="1" dirty="0" smtClean="0">
                <a:solidFill>
                  <a:srgbClr val="FFFF00"/>
                </a:solidFill>
                <a:latin typeface="Times New Roman" pitchFamily="18" charset="0"/>
                <a:cs typeface="Times New Roman" pitchFamily="18" charset="0"/>
              </a:rPr>
              <a:t>Numbers</a:t>
            </a:r>
            <a:r>
              <a:rPr lang="el-GR" sz="2800" dirty="0" smtClean="0">
                <a:solidFill>
                  <a:schemeClr val="bg1"/>
                </a:solidFill>
                <a:latin typeface="Times New Roman" pitchFamily="18" charset="0"/>
                <a:cs typeface="Times New Roman" pitchFamily="18" charset="0"/>
              </a:rPr>
              <a:t> </a:t>
            </a:r>
            <a:endParaRPr lang="en-US" b="1" dirty="0" smtClean="0">
              <a:solidFill>
                <a:srgbClr val="FFFF00"/>
              </a:solidFill>
              <a:latin typeface="Times New Roman" pitchFamily="18" charset="0"/>
              <a:cs typeface="Times New Roman" pitchFamily="18" charset="0"/>
            </a:endParaRPr>
          </a:p>
          <a:p>
            <a:pPr marL="0" indent="0">
              <a:buNone/>
            </a:pPr>
            <a:r>
              <a:rPr lang="en-US" sz="2400" dirty="0" smtClean="0">
                <a:solidFill>
                  <a:schemeClr val="bg1"/>
                </a:solidFill>
                <a:latin typeface="Times New Roman" pitchFamily="18" charset="0"/>
                <a:cs typeface="Times New Roman" pitchFamily="18" charset="0"/>
              </a:rPr>
              <a:t>Ancient Greek normally writes out </a:t>
            </a:r>
            <a:r>
              <a:rPr lang="en-US" sz="2400" dirty="0" smtClean="0">
                <a:solidFill>
                  <a:srgbClr val="FFFF00"/>
                </a:solidFill>
                <a:latin typeface="Times New Roman" pitchFamily="18" charset="0"/>
                <a:cs typeface="Times New Roman" pitchFamily="18" charset="0"/>
              </a:rPr>
              <a:t>cardinal numbers</a:t>
            </a:r>
            <a:r>
              <a:rPr lang="en-US" sz="2400" dirty="0" smtClean="0">
                <a:solidFill>
                  <a:schemeClr val="bg1"/>
                </a:solidFill>
                <a:latin typeface="Times New Roman" pitchFamily="18" charset="0"/>
                <a:cs typeface="Times New Roman" pitchFamily="18" charset="0"/>
              </a:rPr>
              <a:t>.  </a:t>
            </a:r>
          </a:p>
          <a:p>
            <a:pPr marL="0" indent="0">
              <a:buNone/>
            </a:pPr>
            <a:r>
              <a:rPr lang="en-US" sz="2400" dirty="0" smtClean="0">
                <a:solidFill>
                  <a:schemeClr val="bg1"/>
                </a:solidFill>
                <a:latin typeface="Times New Roman" pitchFamily="18" charset="0"/>
                <a:cs typeface="Times New Roman" pitchFamily="18" charset="0"/>
              </a:rPr>
              <a:t>The numbers </a:t>
            </a:r>
            <a:r>
              <a:rPr lang="en-US" sz="2400" dirty="0" smtClean="0">
                <a:solidFill>
                  <a:srgbClr val="FFFF00"/>
                </a:solidFill>
                <a:latin typeface="Times New Roman" pitchFamily="18" charset="0"/>
                <a:cs typeface="Times New Roman" pitchFamily="18" charset="0"/>
              </a:rPr>
              <a:t>one</a:t>
            </a:r>
            <a:r>
              <a:rPr lang="en-US" sz="2400" dirty="0" smtClean="0">
                <a:solidFill>
                  <a:schemeClr val="bg1"/>
                </a:solidFill>
                <a:latin typeface="Times New Roman" pitchFamily="18" charset="0"/>
                <a:cs typeface="Times New Roman" pitchFamily="18" charset="0"/>
              </a:rPr>
              <a:t>, </a:t>
            </a:r>
            <a:r>
              <a:rPr lang="en-US" sz="2400" dirty="0" smtClean="0">
                <a:solidFill>
                  <a:srgbClr val="FFFF00"/>
                </a:solidFill>
                <a:latin typeface="Times New Roman" pitchFamily="18" charset="0"/>
                <a:cs typeface="Times New Roman" pitchFamily="18" charset="0"/>
              </a:rPr>
              <a:t>two</a:t>
            </a:r>
            <a:r>
              <a:rPr lang="en-US" sz="2400" dirty="0" smtClean="0">
                <a:solidFill>
                  <a:schemeClr val="bg1"/>
                </a:solidFill>
                <a:latin typeface="Times New Roman" pitchFamily="18" charset="0"/>
                <a:cs typeface="Times New Roman" pitchFamily="18" charset="0"/>
              </a:rPr>
              <a:t>, </a:t>
            </a:r>
            <a:r>
              <a:rPr lang="en-US" sz="2400" dirty="0" smtClean="0">
                <a:solidFill>
                  <a:srgbClr val="FFFF00"/>
                </a:solidFill>
                <a:latin typeface="Times New Roman" pitchFamily="18" charset="0"/>
                <a:cs typeface="Times New Roman" pitchFamily="18" charset="0"/>
              </a:rPr>
              <a:t>three</a:t>
            </a:r>
            <a:r>
              <a:rPr lang="en-US" sz="2400" dirty="0" smtClean="0">
                <a:solidFill>
                  <a:schemeClr val="bg1"/>
                </a:solidFill>
                <a:latin typeface="Times New Roman" pitchFamily="18" charset="0"/>
                <a:cs typeface="Times New Roman" pitchFamily="18" charset="0"/>
              </a:rPr>
              <a:t> and </a:t>
            </a:r>
            <a:r>
              <a:rPr lang="en-US" sz="2400" dirty="0" smtClean="0">
                <a:solidFill>
                  <a:srgbClr val="FFFF00"/>
                </a:solidFill>
                <a:latin typeface="Times New Roman" pitchFamily="18" charset="0"/>
                <a:cs typeface="Times New Roman" pitchFamily="18" charset="0"/>
              </a:rPr>
              <a:t>four</a:t>
            </a:r>
            <a:r>
              <a:rPr lang="en-US" sz="2400" dirty="0" smtClean="0">
                <a:solidFill>
                  <a:schemeClr val="bg1"/>
                </a:solidFill>
                <a:latin typeface="Times New Roman" pitchFamily="18" charset="0"/>
                <a:cs typeface="Times New Roman" pitchFamily="18" charset="0"/>
              </a:rPr>
              <a:t> decline, </a:t>
            </a:r>
          </a:p>
          <a:p>
            <a:pPr marL="0" indent="0">
              <a:buNone/>
            </a:pP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but the rest do not:</a:t>
            </a:r>
          </a:p>
          <a:p>
            <a:pPr marL="609600" indent="-609600">
              <a:buFontTx/>
              <a:buNone/>
            </a:pPr>
            <a:r>
              <a:rPr lang="en-US" sz="2400" dirty="0" smtClean="0">
                <a:solidFill>
                  <a:schemeClr val="bg1"/>
                </a:solidFill>
                <a:latin typeface="Times New Roman" pitchFamily="18" charset="0"/>
                <a:cs typeface="Times New Roman" pitchFamily="18" charset="0"/>
              </a:rPr>
              <a:t>one: </a:t>
            </a:r>
            <a:r>
              <a:rPr lang="el-GR" sz="2400" dirty="0" smtClean="0">
                <a:solidFill>
                  <a:srgbClr val="FFFF00"/>
                </a:solidFill>
                <a:latin typeface="Palatino Linotype" pitchFamily="18" charset="0"/>
              </a:rPr>
              <a:t>εἷς</a:t>
            </a:r>
            <a:r>
              <a:rPr lang="el-GR"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rPr>
              <a:t>μία</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rPr>
              <a:t> ἕν</a:t>
            </a:r>
          </a:p>
          <a:p>
            <a:pPr marL="609600" indent="-609600">
              <a:buFontTx/>
              <a:buNone/>
            </a:pPr>
            <a:r>
              <a:rPr lang="en-US" sz="2400" dirty="0" smtClean="0">
                <a:solidFill>
                  <a:schemeClr val="bg1"/>
                </a:solidFill>
                <a:latin typeface="Times New Roman" pitchFamily="18" charset="0"/>
                <a:cs typeface="Times New Roman" pitchFamily="18" charset="0"/>
              </a:rPr>
              <a:t>two: </a:t>
            </a:r>
            <a:r>
              <a:rPr lang="el-GR" sz="2400" dirty="0" smtClean="0">
                <a:solidFill>
                  <a:srgbClr val="FFFF00"/>
                </a:solidFill>
                <a:latin typeface="Palatino Linotype" pitchFamily="18" charset="0"/>
              </a:rPr>
              <a:t>δύο</a:t>
            </a:r>
          </a:p>
          <a:p>
            <a:pPr marL="609600" indent="-609600">
              <a:buFontTx/>
              <a:buNone/>
            </a:pPr>
            <a:r>
              <a:rPr lang="en-US" sz="2400" dirty="0" smtClean="0">
                <a:solidFill>
                  <a:schemeClr val="bg1"/>
                </a:solidFill>
                <a:latin typeface="Times New Roman" pitchFamily="18" charset="0"/>
                <a:cs typeface="Times New Roman" pitchFamily="18" charset="0"/>
              </a:rPr>
              <a:t>three: </a:t>
            </a:r>
            <a:r>
              <a:rPr lang="el-GR" sz="2400" dirty="0" smtClean="0">
                <a:solidFill>
                  <a:srgbClr val="FFFF00"/>
                </a:solidFill>
                <a:latin typeface="Palatino Linotype" pitchFamily="18" charset="0"/>
              </a:rPr>
              <a:t>τρεῖς</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rPr>
              <a:t> τρία</a:t>
            </a:r>
          </a:p>
          <a:p>
            <a:pPr marL="609600" indent="-609600">
              <a:buFontTx/>
              <a:buNone/>
            </a:pPr>
            <a:r>
              <a:rPr lang="en-US" sz="2400" dirty="0" smtClean="0">
                <a:solidFill>
                  <a:schemeClr val="bg1"/>
                </a:solidFill>
                <a:latin typeface="Times New Roman" pitchFamily="18" charset="0"/>
                <a:cs typeface="Times New Roman" pitchFamily="18" charset="0"/>
              </a:rPr>
              <a:t>four: </a:t>
            </a:r>
            <a:r>
              <a:rPr lang="el-GR" sz="2400" dirty="0" smtClean="0">
                <a:solidFill>
                  <a:srgbClr val="FFFF00"/>
                </a:solidFill>
                <a:latin typeface="Palatino Linotype" pitchFamily="18" charset="0"/>
              </a:rPr>
              <a:t>τέτταρες</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rPr>
              <a:t> τέτταρα</a:t>
            </a:r>
          </a:p>
        </p:txBody>
      </p:sp>
    </p:spTree>
    <p:extLst>
      <p:ext uri="{BB962C8B-B14F-4D97-AF65-F5344CB8AC3E}">
        <p14:creationId xmlns:p14="http://schemas.microsoft.com/office/powerpoint/2010/main" val="6015905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152400" y="1600200"/>
            <a:ext cx="8763000" cy="4525963"/>
          </a:xfrm>
        </p:spPr>
        <p:txBody>
          <a:bodyPr rtlCol="0">
            <a:normAutofit/>
          </a:bodyPr>
          <a:lstStyle/>
          <a:p>
            <a:pPr>
              <a:defRPr/>
            </a:pPr>
            <a:r>
              <a:rPr lang="en-US" sz="2800" b="1" dirty="0" smtClean="0">
                <a:solidFill>
                  <a:srgbClr val="FFFF00"/>
                </a:solidFill>
                <a:latin typeface="Times New Roman" pitchFamily="18" charset="0"/>
                <a:cs typeface="Times New Roman" pitchFamily="18" charset="0"/>
              </a:rPr>
              <a:t>Recall from Unit 10 (Pronouns) </a:t>
            </a:r>
          </a:p>
          <a:p>
            <a:pPr marL="0" lvl="1" indent="0" algn="ctr">
              <a:buNone/>
              <a:defRPr/>
            </a:pPr>
            <a:r>
              <a:rPr lang="el-GR" sz="2400" dirty="0" smtClean="0">
                <a:solidFill>
                  <a:srgbClr val="FFFF00"/>
                </a:solidFill>
                <a:latin typeface="Palatino Linotype" pitchFamily="18" charset="0"/>
                <a:cs typeface="Times New Roman" pitchFamily="18" charset="0"/>
              </a:rPr>
              <a:t>εἷς μία ἕν </a:t>
            </a:r>
            <a:r>
              <a:rPr lang="en-US" sz="2400" dirty="0" smtClean="0">
                <a:solidFill>
                  <a:schemeClr val="bg1"/>
                </a:solidFill>
                <a:latin typeface="Times New Roman" pitchFamily="18" charset="0"/>
                <a:cs typeface="Times New Roman" pitchFamily="18" charset="0"/>
              </a:rPr>
              <a:t>one </a:t>
            </a:r>
            <a:endParaRPr lang="el-GR" sz="2400" dirty="0" smtClean="0">
              <a:solidFill>
                <a:schemeClr val="bg1"/>
              </a:solidFill>
              <a:latin typeface="Times New Roman" pitchFamily="18" charset="0"/>
              <a:cs typeface="Times New Roman" pitchFamily="18" charset="0"/>
            </a:endParaRPr>
          </a:p>
          <a:p>
            <a:pPr marL="0" indent="0" algn="ctr">
              <a:buNone/>
            </a:pPr>
            <a:endParaRPr lang="el-GR" sz="2600" dirty="0">
              <a:solidFill>
                <a:schemeClr val="bg1"/>
              </a:solidFill>
              <a:latin typeface="Times New Roman" pitchFamily="18" charset="0"/>
              <a:cs typeface="Times New Roman" pitchFamily="18" charset="0"/>
            </a:endParaRPr>
          </a:p>
          <a:p>
            <a:pPr marL="2628900" lvl="6" indent="0">
              <a:buNone/>
            </a:pPr>
            <a:r>
              <a:rPr lang="en-US" sz="2400" u="sng" dirty="0" smtClean="0">
                <a:solidFill>
                  <a:schemeClr val="bg1"/>
                </a:solidFill>
                <a:latin typeface="Times New Roman" pitchFamily="18" charset="0"/>
                <a:cs typeface="Times New Roman" pitchFamily="18" charset="0"/>
              </a:rPr>
              <a:t>Singular</a:t>
            </a:r>
            <a:r>
              <a:rPr lang="en-US" sz="2400" dirty="0" smtClean="0">
                <a:solidFill>
                  <a:schemeClr val="bg1"/>
                </a:solidFill>
                <a:latin typeface="Times New Roman" pitchFamily="18" charset="0"/>
                <a:cs typeface="Times New Roman" pitchFamily="18" charset="0"/>
              </a:rPr>
              <a:t> </a:t>
            </a:r>
            <a:endParaRPr lang="en-US" sz="2400" dirty="0">
              <a:solidFill>
                <a:schemeClr val="bg1"/>
              </a:solidFill>
              <a:latin typeface="Times New Roman" pitchFamily="18" charset="0"/>
              <a:cs typeface="Times New Roman" pitchFamily="18" charset="0"/>
            </a:endParaRPr>
          </a:p>
          <a:p>
            <a:pPr lvl="6"/>
            <a:r>
              <a:rPr lang="en-US" sz="2400" dirty="0" smtClean="0">
                <a:solidFill>
                  <a:schemeClr val="bg1"/>
                </a:solidFill>
                <a:latin typeface="Times New Roman" pitchFamily="18" charset="0"/>
                <a:cs typeface="Times New Roman" pitchFamily="18" charset="0"/>
              </a:rPr>
              <a:t>Nom</a:t>
            </a:r>
            <a:r>
              <a:rPr lang="el-GR" sz="24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 </a:t>
            </a:r>
            <a:r>
              <a:rPr lang="el-GR" sz="2400" dirty="0">
                <a:solidFill>
                  <a:schemeClr val="bg1"/>
                </a:solidFill>
                <a:latin typeface="Palatino Linotype" pitchFamily="18" charset="0"/>
                <a:cs typeface="Times New Roman" pitchFamily="18" charset="0"/>
              </a:rPr>
              <a:t>εἷ</a:t>
            </a:r>
            <a:r>
              <a:rPr lang="el-GR" sz="2400" dirty="0">
                <a:solidFill>
                  <a:srgbClr val="FFFF00"/>
                </a:solidFill>
                <a:latin typeface="Palatino Linotype" pitchFamily="18" charset="0"/>
                <a:cs typeface="Times New Roman" pitchFamily="18" charset="0"/>
              </a:rPr>
              <a:t>ς </a:t>
            </a:r>
            <a:r>
              <a:rPr lang="en-US"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μί</a:t>
            </a:r>
            <a:r>
              <a:rPr lang="el-GR" sz="2400" dirty="0" smtClean="0">
                <a:solidFill>
                  <a:srgbClr val="FFFF00"/>
                </a:solidFill>
                <a:latin typeface="Palatino Linotype" pitchFamily="18" charset="0"/>
                <a:cs typeface="Times New Roman" pitchFamily="18" charset="0"/>
              </a:rPr>
              <a:t>α </a:t>
            </a:r>
            <a:r>
              <a:rPr lang="en-US"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ἕν </a:t>
            </a:r>
          </a:p>
          <a:p>
            <a:pPr lvl="6"/>
            <a:r>
              <a:rPr lang="en-US" sz="2400" dirty="0" smtClean="0">
                <a:solidFill>
                  <a:schemeClr val="bg1"/>
                </a:solidFill>
                <a:latin typeface="Times New Roman" pitchFamily="18" charset="0"/>
                <a:cs typeface="Times New Roman" pitchFamily="18" charset="0"/>
              </a:rPr>
              <a:t>Gen</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ἑν</a:t>
            </a:r>
            <a:r>
              <a:rPr lang="el-GR" sz="2400" dirty="0" smtClean="0">
                <a:solidFill>
                  <a:srgbClr val="FFFF00"/>
                </a:solidFill>
                <a:latin typeface="Palatino Linotype" pitchFamily="18" charset="0"/>
                <a:cs typeface="Times New Roman" pitchFamily="18" charset="0"/>
              </a:rPr>
              <a:t>ός </a:t>
            </a:r>
            <a:r>
              <a:rPr lang="en-US"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μι</a:t>
            </a:r>
            <a:r>
              <a:rPr lang="el-GR" sz="2400" dirty="0" smtClean="0">
                <a:solidFill>
                  <a:srgbClr val="FFFF00"/>
                </a:solidFill>
                <a:latin typeface="Palatino Linotype" pitchFamily="18" charset="0"/>
                <a:cs typeface="Times New Roman" pitchFamily="18" charset="0"/>
              </a:rPr>
              <a:t>ᾶς </a:t>
            </a:r>
            <a:r>
              <a:rPr lang="en-US"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ἑν</a:t>
            </a:r>
            <a:r>
              <a:rPr lang="el-GR" sz="2400" dirty="0" smtClean="0">
                <a:solidFill>
                  <a:srgbClr val="FFFF00"/>
                </a:solidFill>
                <a:latin typeface="Palatino Linotype" pitchFamily="18" charset="0"/>
                <a:cs typeface="Times New Roman" pitchFamily="18" charset="0"/>
              </a:rPr>
              <a:t>ός </a:t>
            </a:r>
            <a:endParaRPr lang="en-US" sz="2400" dirty="0">
              <a:solidFill>
                <a:schemeClr val="bg1"/>
              </a:solidFill>
              <a:latin typeface="Palatino Linotype" pitchFamily="18" charset="0"/>
              <a:cs typeface="Times New Roman" pitchFamily="18" charset="0"/>
            </a:endParaRPr>
          </a:p>
          <a:p>
            <a:pPr lvl="6"/>
            <a:r>
              <a:rPr lang="en-US" sz="2400" dirty="0" err="1" smtClean="0">
                <a:solidFill>
                  <a:schemeClr val="bg1"/>
                </a:solidFill>
                <a:latin typeface="Times New Roman" pitchFamily="18" charset="0"/>
                <a:cs typeface="Times New Roman" pitchFamily="18" charset="0"/>
              </a:rPr>
              <a:t>Dat</a:t>
            </a:r>
            <a:r>
              <a:rPr lang="el-GR" sz="24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ἑν</a:t>
            </a:r>
            <a:r>
              <a:rPr lang="el-GR" sz="2400" dirty="0" smtClean="0">
                <a:solidFill>
                  <a:srgbClr val="FFFF00"/>
                </a:solidFill>
                <a:latin typeface="Palatino Linotype" pitchFamily="18" charset="0"/>
                <a:cs typeface="Times New Roman" pitchFamily="18" charset="0"/>
              </a:rPr>
              <a:t>ί </a:t>
            </a:r>
            <a:r>
              <a:rPr lang="en-US"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μι</a:t>
            </a:r>
            <a:r>
              <a:rPr lang="el-GR" sz="2400" dirty="0" smtClean="0">
                <a:solidFill>
                  <a:srgbClr val="FFFF00"/>
                </a:solidFill>
                <a:latin typeface="Palatino Linotype" pitchFamily="18" charset="0"/>
                <a:cs typeface="Times New Roman" pitchFamily="18" charset="0"/>
              </a:rPr>
              <a:t>ᾷ </a:t>
            </a:r>
            <a:r>
              <a:rPr lang="en-US"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ἑν</a:t>
            </a:r>
            <a:r>
              <a:rPr lang="el-GR" sz="2400" dirty="0" smtClean="0">
                <a:solidFill>
                  <a:srgbClr val="FFFF00"/>
                </a:solidFill>
                <a:latin typeface="Palatino Linotype" pitchFamily="18" charset="0"/>
                <a:cs typeface="Times New Roman" pitchFamily="18" charset="0"/>
              </a:rPr>
              <a:t>ί </a:t>
            </a:r>
            <a:r>
              <a:rPr lang="en-US" sz="2400" dirty="0" smtClean="0">
                <a:solidFill>
                  <a:schemeClr val="bg1"/>
                </a:solidFill>
                <a:latin typeface="Palatino Linotype" pitchFamily="18" charset="0"/>
                <a:cs typeface="Times New Roman" pitchFamily="18" charset="0"/>
              </a:rPr>
              <a:t>	</a:t>
            </a:r>
            <a:endParaRPr lang="el-GR" sz="2400" dirty="0" smtClean="0">
              <a:solidFill>
                <a:schemeClr val="bg1"/>
              </a:solidFill>
              <a:latin typeface="Palatino Linotype" pitchFamily="18" charset="0"/>
              <a:cs typeface="Times New Roman" pitchFamily="18" charset="0"/>
            </a:endParaRPr>
          </a:p>
          <a:p>
            <a:pPr lvl="6"/>
            <a:r>
              <a:rPr lang="en-US" sz="2400" dirty="0" smtClean="0">
                <a:solidFill>
                  <a:schemeClr val="bg1"/>
                </a:solidFill>
                <a:latin typeface="Times New Roman" pitchFamily="18" charset="0"/>
                <a:cs typeface="Times New Roman" pitchFamily="18" charset="0"/>
              </a:rPr>
              <a:t>Acc. 	 </a:t>
            </a:r>
            <a:r>
              <a:rPr lang="el-GR" sz="2400" dirty="0" smtClean="0">
                <a:solidFill>
                  <a:schemeClr val="bg1"/>
                </a:solidFill>
                <a:latin typeface="Palatino Linotype" pitchFamily="18" charset="0"/>
                <a:cs typeface="Times New Roman" pitchFamily="18" charset="0"/>
              </a:rPr>
              <a:t>ἕν</a:t>
            </a:r>
            <a:r>
              <a:rPr lang="el-GR" sz="2400" dirty="0" smtClean="0">
                <a:solidFill>
                  <a:srgbClr val="FFFF00"/>
                </a:solidFill>
                <a:latin typeface="Palatino Linotype" pitchFamily="18" charset="0"/>
                <a:cs typeface="Times New Roman" pitchFamily="18" charset="0"/>
              </a:rPr>
              <a:t>α </a:t>
            </a:r>
            <a:r>
              <a:rPr lang="en-US"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μί</a:t>
            </a:r>
            <a:r>
              <a:rPr lang="el-GR" sz="2400" dirty="0" smtClean="0">
                <a:solidFill>
                  <a:srgbClr val="FFFF00"/>
                </a:solidFill>
                <a:latin typeface="Palatino Linotype" pitchFamily="18" charset="0"/>
                <a:cs typeface="Times New Roman" pitchFamily="18" charset="0"/>
              </a:rPr>
              <a:t>αν </a:t>
            </a:r>
            <a:r>
              <a:rPr lang="en-US"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ἕν </a:t>
            </a:r>
            <a:endParaRPr lang="el-GR" sz="2400" dirty="0">
              <a:solidFill>
                <a:srgbClr val="FFFF00"/>
              </a:solidFill>
              <a:latin typeface="Palatino Linotype" pitchFamily="18" charset="0"/>
              <a:cs typeface="Times New Roman" pitchFamily="18" charset="0"/>
            </a:endParaRPr>
          </a:p>
        </p:txBody>
      </p:sp>
      <p:sp>
        <p:nvSpPr>
          <p:cNvPr id="4" name="TextBox 3"/>
          <p:cNvSpPr txBox="1"/>
          <p:nvPr/>
        </p:nvSpPr>
        <p:spPr>
          <a:xfrm>
            <a:off x="1295400" y="6019800"/>
            <a:ext cx="6705600" cy="707886"/>
          </a:xfrm>
          <a:prstGeom prst="rect">
            <a:avLst/>
          </a:prstGeom>
          <a:noFill/>
        </p:spPr>
        <p:txBody>
          <a:bodyPr wrap="square" rtlCol="0">
            <a:spAutoFit/>
          </a:bodyPr>
          <a:lstStyle/>
          <a:p>
            <a:pPr algn="ctr">
              <a:buNone/>
              <a:defRPr/>
            </a:pPr>
            <a:r>
              <a:rPr lang="en-US" sz="2000" b="1" dirty="0" smtClean="0">
                <a:solidFill>
                  <a:srgbClr val="FFFF00"/>
                </a:solidFill>
                <a:latin typeface="Times New Roman" pitchFamily="18" charset="0"/>
                <a:cs typeface="Times New Roman" pitchFamily="18" charset="0"/>
              </a:rPr>
              <a:t>Greek Pronouns</a:t>
            </a:r>
            <a:endParaRPr lang="en-US" sz="2000" dirty="0" smtClean="0">
              <a:solidFill>
                <a:schemeClr val="bg1"/>
              </a:solidFill>
              <a:latin typeface="Times New Roman" pitchFamily="18" charset="0"/>
              <a:cs typeface="Times New Roman" pitchFamily="18" charset="0"/>
            </a:endParaRPr>
          </a:p>
          <a:p>
            <a:pPr algn="ctr">
              <a:defRPr/>
            </a:pPr>
            <a:r>
              <a:rPr lang="en-US" sz="2000" dirty="0" smtClean="0">
                <a:solidFill>
                  <a:schemeClr val="bg1"/>
                </a:solidFill>
                <a:latin typeface="Times New Roman" pitchFamily="18" charset="0"/>
                <a:cs typeface="Times New Roman" pitchFamily="18" charset="0"/>
              </a:rPr>
              <a:t>GPH p.</a:t>
            </a:r>
            <a:r>
              <a:rPr lang="el-GR" sz="2000" dirty="0" smtClean="0">
                <a:solidFill>
                  <a:schemeClr val="bg1"/>
                </a:solidFill>
                <a:latin typeface="Times New Roman" pitchFamily="18" charset="0"/>
                <a:cs typeface="Times New Roman" pitchFamily="18" charset="0"/>
              </a:rPr>
              <a:t>37</a:t>
            </a:r>
            <a:endParaRPr lang="en-US" sz="2000" dirty="0"/>
          </a:p>
        </p:txBody>
      </p:sp>
    </p:spTree>
    <p:extLst>
      <p:ext uri="{BB962C8B-B14F-4D97-AF65-F5344CB8AC3E}">
        <p14:creationId xmlns:p14="http://schemas.microsoft.com/office/powerpoint/2010/main" val="696037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10241</TotalTime>
  <Words>1827</Words>
  <Application>Microsoft Office PowerPoint</Application>
  <PresentationFormat>On-screen Show (4:3)</PresentationFormat>
  <Paragraphs>347</Paragraphs>
  <Slides>36</Slides>
  <Notes>16</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Ancient Greek for Everyone: A New Digital Resource for Beginning Greek </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Greek 1001 Elementary Greek</dc:title>
  <dc:creator>Wilfred E Major</dc:creator>
  <cp:lastModifiedBy>Wilfred E Major</cp:lastModifiedBy>
  <cp:revision>457</cp:revision>
  <dcterms:created xsi:type="dcterms:W3CDTF">2012-08-17T18:41:45Z</dcterms:created>
  <dcterms:modified xsi:type="dcterms:W3CDTF">2013-09-12T16:00:27Z</dcterms:modified>
</cp:coreProperties>
</file>